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0"/>
  </p:notesMasterIdLst>
  <p:sldIdLst>
    <p:sldId id="256" r:id="rId2"/>
    <p:sldId id="364" r:id="rId3"/>
    <p:sldId id="367" r:id="rId4"/>
    <p:sldId id="361" r:id="rId5"/>
    <p:sldId id="365" r:id="rId6"/>
    <p:sldId id="368" r:id="rId7"/>
    <p:sldId id="371" r:id="rId8"/>
    <p:sldId id="362" r:id="rId9"/>
    <p:sldId id="313" r:id="rId10"/>
    <p:sldId id="258" r:id="rId11"/>
    <p:sldId id="314" r:id="rId12"/>
    <p:sldId id="345" r:id="rId13"/>
    <p:sldId id="344" r:id="rId14"/>
    <p:sldId id="323" r:id="rId15"/>
    <p:sldId id="315" r:id="rId16"/>
    <p:sldId id="369" r:id="rId17"/>
    <p:sldId id="321" r:id="rId18"/>
    <p:sldId id="381" r:id="rId19"/>
    <p:sldId id="453" r:id="rId20"/>
    <p:sldId id="454" r:id="rId21"/>
    <p:sldId id="455" r:id="rId22"/>
    <p:sldId id="388" r:id="rId23"/>
    <p:sldId id="389" r:id="rId24"/>
    <p:sldId id="390" r:id="rId25"/>
    <p:sldId id="370" r:id="rId26"/>
    <p:sldId id="391" r:id="rId27"/>
    <p:sldId id="392" r:id="rId28"/>
    <p:sldId id="373" r:id="rId29"/>
    <p:sldId id="446" r:id="rId30"/>
    <p:sldId id="448" r:id="rId31"/>
    <p:sldId id="450" r:id="rId32"/>
    <p:sldId id="318" r:id="rId33"/>
    <p:sldId id="328" r:id="rId34"/>
    <p:sldId id="374" r:id="rId35"/>
    <p:sldId id="317" r:id="rId36"/>
    <p:sldId id="372" r:id="rId37"/>
    <p:sldId id="319" r:id="rId38"/>
    <p:sldId id="359" r:id="rId39"/>
    <p:sldId id="360" r:id="rId40"/>
    <p:sldId id="366" r:id="rId41"/>
    <p:sldId id="358" r:id="rId42"/>
    <p:sldId id="320" r:id="rId43"/>
    <p:sldId id="324" r:id="rId44"/>
    <p:sldId id="329" r:id="rId45"/>
    <p:sldId id="335" r:id="rId46"/>
    <p:sldId id="336" r:id="rId47"/>
    <p:sldId id="338" r:id="rId48"/>
    <p:sldId id="337" r:id="rId49"/>
    <p:sldId id="340" r:id="rId50"/>
    <p:sldId id="339" r:id="rId51"/>
    <p:sldId id="375" r:id="rId52"/>
    <p:sldId id="376" r:id="rId53"/>
    <p:sldId id="378" r:id="rId54"/>
    <p:sldId id="341" r:id="rId55"/>
    <p:sldId id="379" r:id="rId56"/>
    <p:sldId id="380" r:id="rId57"/>
    <p:sldId id="326" r:id="rId58"/>
    <p:sldId id="347" r:id="rId59"/>
    <p:sldId id="452" r:id="rId60"/>
    <p:sldId id="349" r:id="rId61"/>
    <p:sldId id="350" r:id="rId62"/>
    <p:sldId id="351" r:id="rId63"/>
    <p:sldId id="352" r:id="rId64"/>
    <p:sldId id="353" r:id="rId65"/>
    <p:sldId id="354" r:id="rId66"/>
    <p:sldId id="355" r:id="rId67"/>
    <p:sldId id="356" r:id="rId68"/>
    <p:sldId id="342" r:id="rId6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94"/>
    <p:restoredTop sz="95934"/>
  </p:normalViewPr>
  <p:slideViewPr>
    <p:cSldViewPr snapToGrid="0" snapToObjects="1">
      <p:cViewPr>
        <p:scale>
          <a:sx n="81" d="100"/>
          <a:sy n="81" d="100"/>
        </p:scale>
        <p:origin x="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jpe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7054F6-CAEB-9C4C-9BFB-D7A457D9DAB8}" type="datetimeFigureOut">
              <a:rPr lang="en-US" smtClean="0"/>
              <a:t>16-Apr-24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C0B739-9F65-B540-9F9D-35FB69735D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365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C0B739-9F65-B540-9F9D-35FB69735D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0540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>
            <a:extLst>
              <a:ext uri="{FF2B5EF4-FFF2-40B4-BE49-F238E27FC236}">
                <a16:creationId xmlns:a16="http://schemas.microsoft.com/office/drawing/2014/main" id="{D4C90C23-B2A5-0BFE-24A5-A76D364C928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15988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15988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15988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15988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15988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15988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15988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15988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15988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6C4B487A-57C0-A840-8FD1-0A15862AB84F}" type="slidenum">
              <a:rPr kumimoji="0" lang="en-US" altLang="it-IT">
                <a:latin typeface="Calibri" panose="020F0502020204030204" pitchFamily="34" charset="0"/>
              </a:rPr>
              <a:pPr>
                <a:spcBef>
                  <a:spcPct val="0"/>
                </a:spcBef>
              </a:pPr>
              <a:t>9</a:t>
            </a:fld>
            <a:endParaRPr kumimoji="0" lang="en-US" altLang="it-IT" dirty="0">
              <a:latin typeface="Calibri" panose="020F0502020204030204" pitchFamily="34" charset="0"/>
            </a:endParaRPr>
          </a:p>
        </p:txBody>
      </p:sp>
      <p:sp>
        <p:nvSpPr>
          <p:cNvPr id="14339" name="Rectangle 2">
            <a:extLst>
              <a:ext uri="{FF2B5EF4-FFF2-40B4-BE49-F238E27FC236}">
                <a16:creationId xmlns:a16="http://schemas.microsoft.com/office/drawing/2014/main" id="{74522D04-9CBA-82DE-881D-A2FE793AE41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>
            <a:extLst>
              <a:ext uri="{FF2B5EF4-FFF2-40B4-BE49-F238E27FC236}">
                <a16:creationId xmlns:a16="http://schemas.microsoft.com/office/drawing/2014/main" id="{3EA58E73-BFFD-A7E0-02B8-A93446A42D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it-IT"/>
          </a:p>
          <a:p>
            <a:r>
              <a:rPr lang="en-US" altLang="it-IT"/>
              <a:t>Development: first time the system is developed</a:t>
            </a:r>
          </a:p>
          <a:p>
            <a:r>
              <a:rPr lang="en-US" altLang="it-IT"/>
              <a:t>Pic tries to maintain scale of time. Maintenance is long and costs more than initial development. Budget of companies goes in operation ,mostly</a:t>
            </a:r>
          </a:p>
          <a:p>
            <a:r>
              <a:rPr lang="en-US" altLang="it-IT"/>
              <a:t>Maintenance, we will not do it – it can be seen as a sequence of smaller developments</a:t>
            </a:r>
          </a:p>
          <a:p>
            <a:r>
              <a:rPr lang="en-US" altLang="it-IT"/>
              <a:t>Maintenance starts a bit after operation starts, and stops a bit before dismissal </a:t>
            </a:r>
          </a:p>
          <a:p>
            <a:r>
              <a:rPr lang="en-US" altLang="it-IT"/>
              <a:t>Devel and maint made by developers </a:t>
            </a:r>
          </a:p>
          <a:p>
            <a:r>
              <a:rPr lang="en-US" altLang="it-IT"/>
              <a:t>Operation made by user 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>
            <a:extLst>
              <a:ext uri="{FF2B5EF4-FFF2-40B4-BE49-F238E27FC236}">
                <a16:creationId xmlns:a16="http://schemas.microsoft.com/office/drawing/2014/main" id="{21569CA9-D42E-EC1D-F232-44A765FB166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C8BBE1ED-51EB-1D48-939F-BF9CAA54088B}" type="slidenum">
              <a:rPr kumimoji="0" lang="en-US" altLang="it-IT">
                <a:latin typeface="Calibri" panose="020F0502020204030204" pitchFamily="34" charset="0"/>
              </a:rPr>
              <a:pPr>
                <a:spcBef>
                  <a:spcPct val="0"/>
                </a:spcBef>
              </a:pPr>
              <a:t>10</a:t>
            </a:fld>
            <a:endParaRPr kumimoji="0" lang="en-US" altLang="it-IT" dirty="0">
              <a:latin typeface="Calibri" panose="020F0502020204030204" pitchFamily="34" charset="0"/>
            </a:endParaRPr>
          </a:p>
        </p:txBody>
      </p:sp>
      <p:sp>
        <p:nvSpPr>
          <p:cNvPr id="16387" name="Rectangle 2">
            <a:extLst>
              <a:ext uri="{FF2B5EF4-FFF2-40B4-BE49-F238E27FC236}">
                <a16:creationId xmlns:a16="http://schemas.microsoft.com/office/drawing/2014/main" id="{9F6D6180-A563-71B5-4D73-1AF7A98E8B9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>
            <a:extLst>
              <a:ext uri="{FF2B5EF4-FFF2-40B4-BE49-F238E27FC236}">
                <a16:creationId xmlns:a16="http://schemas.microsoft.com/office/drawing/2014/main" id="{BF7A384E-1E48-415E-E22D-57720FBE51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it-IT"/>
          </a:p>
          <a:p>
            <a:endParaRPr lang="en-US" altLang="it-IT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Image Placeholder 1">
            <a:extLst>
              <a:ext uri="{FF2B5EF4-FFF2-40B4-BE49-F238E27FC236}">
                <a16:creationId xmlns:a16="http://schemas.microsoft.com/office/drawing/2014/main" id="{A2DD3D59-2E6C-0AC9-6C80-7E3E9379F9D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7" name="Notes Placeholder 2">
            <a:extLst>
              <a:ext uri="{FF2B5EF4-FFF2-40B4-BE49-F238E27FC236}">
                <a16:creationId xmlns:a16="http://schemas.microsoft.com/office/drawing/2014/main" id="{6E0AC4BF-6F60-895A-49BF-D055950D4D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it-IT" altLang="en-US"/>
              <a:t>Nintendo wii or MS KINECT for gesture </a:t>
            </a:r>
            <a:endParaRPr lang="fr-FR" altLang="en-US"/>
          </a:p>
        </p:txBody>
      </p:sp>
      <p:sp>
        <p:nvSpPr>
          <p:cNvPr id="21508" name="Slide Number Placeholder 3">
            <a:extLst>
              <a:ext uri="{FF2B5EF4-FFF2-40B4-BE49-F238E27FC236}">
                <a16:creationId xmlns:a16="http://schemas.microsoft.com/office/drawing/2014/main" id="{14193BA8-0DB4-93BA-B973-3E2E66430C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07F1314F-C204-DD48-A862-5EE98B586582}" type="slidenum">
              <a:rPr kumimoji="0" lang="en-US" altLang="en-US">
                <a:latin typeface="Calibri" panose="020F0502020204030204" pitchFamily="34" charset="0"/>
              </a:rPr>
              <a:pPr>
                <a:spcBef>
                  <a:spcPct val="0"/>
                </a:spcBef>
              </a:pPr>
              <a:t>14</a:t>
            </a:fld>
            <a:endParaRPr kumimoji="0" lang="en-US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Image Placeholder 1">
            <a:extLst>
              <a:ext uri="{FF2B5EF4-FFF2-40B4-BE49-F238E27FC236}">
                <a16:creationId xmlns:a16="http://schemas.microsoft.com/office/drawing/2014/main" id="{FF544052-DCC9-2610-5D68-C9435DE7CD4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3" name="Notes Placeholder 2">
            <a:extLst>
              <a:ext uri="{FF2B5EF4-FFF2-40B4-BE49-F238E27FC236}">
                <a16:creationId xmlns:a16="http://schemas.microsoft.com/office/drawing/2014/main" id="{99598BCE-10D9-564D-BA60-7E67DC3F5D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it-IT" altLang="en-US"/>
              <a:t>Avoid accidental complexity</a:t>
            </a:r>
            <a:endParaRPr lang="en-US" altLang="en-US"/>
          </a:p>
        </p:txBody>
      </p:sp>
      <p:sp>
        <p:nvSpPr>
          <p:cNvPr id="25604" name="Slide Number Placeholder 3">
            <a:extLst>
              <a:ext uri="{FF2B5EF4-FFF2-40B4-BE49-F238E27FC236}">
                <a16:creationId xmlns:a16="http://schemas.microsoft.com/office/drawing/2014/main" id="{B64B3C77-B67C-536C-48D7-A0353EE2C0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fld id="{5632367E-72C5-4445-93D3-645CD98FE00D}" type="slidenum">
              <a:rPr lang="en-US" altLang="en-US" sz="1200">
                <a:latin typeface="Calibri" panose="020F0502020204030204" pitchFamily="34" charset="0"/>
              </a:rPr>
              <a:pPr/>
              <a:t>17</a:t>
            </a:fld>
            <a:endParaRPr lang="en-US" altLang="en-US" sz="120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>
            <a:extLst>
              <a:ext uri="{FF2B5EF4-FFF2-40B4-BE49-F238E27FC236}">
                <a16:creationId xmlns:a16="http://schemas.microsoft.com/office/drawing/2014/main" id="{F923212D-B903-CB11-70C1-B141231DDD9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Notes Placeholder 2">
            <a:extLst>
              <a:ext uri="{FF2B5EF4-FFF2-40B4-BE49-F238E27FC236}">
                <a16:creationId xmlns:a16="http://schemas.microsoft.com/office/drawing/2014/main" id="{816CD4D6-CC2E-08EC-0301-8CEFB68706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it-IT" altLang="it-IT"/>
              <a:t>Who invented the GUI style iteraction? No bill gates, no steve jobs</a:t>
            </a:r>
          </a:p>
          <a:p>
            <a:r>
              <a:rPr lang="it-IT" altLang="it-IT"/>
              <a:t>Mouse: doug Englebart – SRI</a:t>
            </a:r>
          </a:p>
          <a:p>
            <a:r>
              <a:rPr lang="it-IT" altLang="it-IT"/>
              <a:t>Xerox PARC (alan Kay and others)  - STAR workstation  Gipsy editor</a:t>
            </a:r>
          </a:p>
          <a:p>
            <a:endParaRPr lang="it-IT" altLang="it-IT"/>
          </a:p>
        </p:txBody>
      </p:sp>
      <p:sp>
        <p:nvSpPr>
          <p:cNvPr id="35844" name="Slide Number Placeholder 3">
            <a:extLst>
              <a:ext uri="{FF2B5EF4-FFF2-40B4-BE49-F238E27FC236}">
                <a16:creationId xmlns:a16="http://schemas.microsoft.com/office/drawing/2014/main" id="{68115D99-885F-C74B-3152-D52EAFD783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DF658920-B799-624A-A0E7-82144D35E8D5}" type="slidenum">
              <a:rPr kumimoji="0" lang="en-US" altLang="it-IT">
                <a:latin typeface="Calibri" panose="020F0502020204030204" pitchFamily="34" charset="0"/>
              </a:rPr>
              <a:pPr>
                <a:spcBef>
                  <a:spcPct val="0"/>
                </a:spcBef>
              </a:pPr>
              <a:t>32</a:t>
            </a:fld>
            <a:endParaRPr kumimoji="0" lang="en-US" altLang="it-IT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>
            <a:extLst>
              <a:ext uri="{FF2B5EF4-FFF2-40B4-BE49-F238E27FC236}">
                <a16:creationId xmlns:a16="http://schemas.microsoft.com/office/drawing/2014/main" id="{37161990-A62B-0708-5D81-C6ABC6395F8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5" name="Notes Placeholder 2">
            <a:extLst>
              <a:ext uri="{FF2B5EF4-FFF2-40B4-BE49-F238E27FC236}">
                <a16:creationId xmlns:a16="http://schemas.microsoft.com/office/drawing/2014/main" id="{1D18871D-9F76-39B7-04FC-A96FC7690F6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it-IT" altLang="en-US"/>
              <a:t>Exemple of structural complexity that surfaces (the POS is ‘added’ to the UI)</a:t>
            </a:r>
            <a:endParaRPr lang="en-US" altLang="en-US"/>
          </a:p>
        </p:txBody>
      </p:sp>
      <p:sp>
        <p:nvSpPr>
          <p:cNvPr id="44036" name="Slide Number Placeholder 3">
            <a:extLst>
              <a:ext uri="{FF2B5EF4-FFF2-40B4-BE49-F238E27FC236}">
                <a16:creationId xmlns:a16="http://schemas.microsoft.com/office/drawing/2014/main" id="{1A56097E-F848-8CA2-3B21-9E29BBAFAA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fld id="{B119D65E-42AB-544C-B78D-17266B206C43}" type="slidenum">
              <a:rPr lang="en-US" altLang="en-US" sz="1200">
                <a:latin typeface="Calibri" panose="020F0502020204030204" pitchFamily="34" charset="0"/>
              </a:rPr>
              <a:pPr/>
              <a:t>39</a:t>
            </a:fld>
            <a:endParaRPr lang="en-US" altLang="en-US" sz="120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8BAB799-151C-5048-9933-A6F5D5D442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4BB614C-3700-774E-AD39-14E3A00764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661C1BB-8CC7-6441-AA6B-8251A7C6F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5627-93D3-854B-8160-8C4702847D6F}" type="datetimeFigureOut">
              <a:rPr lang="en-US" smtClean="0"/>
              <a:t>16-Apr-24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B2AB8F6-6E5F-DD47-9AEC-CFC82549D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C1A7C38-0B4F-6647-9628-AFA73BC76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57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3FA6F8-AB3F-6442-9739-C4E05E559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B7D6A67-4099-2C4C-9A16-C1A9900102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AAA8558-AA28-DD4F-97DC-5AC8643CC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5627-93D3-854B-8160-8C4702847D6F}" type="datetimeFigureOut">
              <a:rPr lang="en-US" smtClean="0"/>
              <a:t>16-Apr-24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B2573D7-3126-4149-8F82-1EA9F80F0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7433D9D-C811-054B-B631-F068E325F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542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6B312A5A-E096-9746-9E0E-F5A57C2816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04E6781-6D67-6C46-B545-3C66B1FFF0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68C5E04-7F29-1B4A-898B-AA3779126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5627-93D3-854B-8160-8C4702847D6F}" type="datetimeFigureOut">
              <a:rPr lang="en-US" smtClean="0"/>
              <a:t>16-Apr-24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61DAA07-8CFF-B74B-AA7A-D3314A5E4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425882B-0D94-7F48-91A3-9ED8C5363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445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67FBDFE-908A-B841-B62A-419834A32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5CF7BA0-D187-1D48-B319-6F6539F1A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9272884-8104-AB49-B2C1-B8503CC80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5627-93D3-854B-8160-8C4702847D6F}" type="datetimeFigureOut">
              <a:rPr lang="en-US" smtClean="0"/>
              <a:t>16-Apr-24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85477E4-6B6B-CC47-A78D-C08D7D826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75F4AB-87C5-3B4C-8FF4-31787433C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460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E2FA32-EB04-8A40-BE1A-2FEB39915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F50456E-720D-4645-8D3A-885903C70F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0BB8DBD-91C8-2546-BDC7-C0A183AD3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5627-93D3-854B-8160-8C4702847D6F}" type="datetimeFigureOut">
              <a:rPr lang="en-US" smtClean="0"/>
              <a:t>16-Apr-24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2F14C65-7796-084E-A7D3-FCED5667E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DBE5695-7D7A-D14F-A13B-9BAEEB15A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383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670C86-2E07-4243-A2AE-508B8E03F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5EB8CA-2F7D-7043-AD5A-2D3467252D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296314C-C407-184F-B416-5521B9F4B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0429E76-5324-ED46-9609-30C0BD16A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5627-93D3-854B-8160-8C4702847D6F}" type="datetimeFigureOut">
              <a:rPr lang="en-US" smtClean="0"/>
              <a:t>16-Apr-24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224B672-010F-9243-950D-CC6AB0869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B4BCDCF-9AD2-E246-820A-0A8A34699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783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97836AA-DFC4-014A-B1DA-C5F01F264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B15A730-0B3C-724C-9B6C-4293484F4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1BC401A-EC1D-9343-9742-A017C07D3C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99B1A84-0D7C-7E4F-9832-6CC26AEE6B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B7D12DD-0E2A-0345-93B5-4D2E1C4F23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2B2EE37C-26DC-2743-A2D4-62DC5C680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5627-93D3-854B-8160-8C4702847D6F}" type="datetimeFigureOut">
              <a:rPr lang="en-US" smtClean="0"/>
              <a:t>16-Apr-24</a:t>
            </a:fld>
            <a:endParaRPr lang="en-US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CBA6A52E-1127-EE49-9ED6-BC6C406F4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939D5646-46D1-D141-ACCB-6EC1915B1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131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01B0A4-41FD-6F4D-98C2-5724EC556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2E7F7C8-E692-7542-A60C-6D7C3E1A8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5627-93D3-854B-8160-8C4702847D6F}" type="datetimeFigureOut">
              <a:rPr lang="en-US" smtClean="0"/>
              <a:t>16-Apr-24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446D2F7-1D81-BB46-9D10-E3D136A9F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EA9B5F3-8C8B-C643-81CE-0C6822549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902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5C0CB02-044E-764B-9D7B-2B2D3CC2A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5627-93D3-854B-8160-8C4702847D6F}" type="datetimeFigureOut">
              <a:rPr lang="en-US" smtClean="0"/>
              <a:t>16-Apr-24</a:t>
            </a:fld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4D81003-FEB1-134F-A138-86BA0074A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DE8F701-411A-A649-A9C9-C5B92E32D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438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7861D5-63E5-8345-94AB-6EA2795C7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7146E2D-2145-D34C-8202-DD49EBDEE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E8E517D-7C43-EC47-A575-646D7D0F34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BF867F3-AB32-D84B-A6F4-F501614DD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5627-93D3-854B-8160-8C4702847D6F}" type="datetimeFigureOut">
              <a:rPr lang="en-US" smtClean="0"/>
              <a:t>16-Apr-24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954AAAF-5D94-984A-90BC-4E2AA485E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CD06763-FFB9-E647-B63D-A393FCFAC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96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052B95D-088C-5A46-8E3F-9064A4620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E9BF6E1-A37A-D04A-BAB1-0ED383BC0E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812E4CF-D4E9-2043-AB81-5D482F8799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7D609C9-7046-044A-AA5C-B1887ABD3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5627-93D3-854B-8160-8C4702847D6F}" type="datetimeFigureOut">
              <a:rPr lang="en-US" smtClean="0"/>
              <a:t>16-Apr-24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0E3C33E-31EF-2A4C-B8CB-519CF2FF2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EF5262F-4263-2A49-A265-713A8F629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674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AE0E12F-FE54-8F40-AA38-1BDE8AC87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1DE2726-6CC2-B542-8EFB-E7131511E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7240466-B65E-8E4D-AC5F-1F2DB10544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1D5627-93D3-854B-8160-8C4702847D6F}" type="datetimeFigureOut">
              <a:rPr lang="en-US" smtClean="0"/>
              <a:t>16-Apr-24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EB86A8C-3F4D-F643-93FB-34E014C374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5978435-68D3-8C44-AA01-D68CC3F7C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7784F3-5EB0-DF43-9351-DE220620571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518" y="6257924"/>
            <a:ext cx="2743200" cy="56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pic>
        <p:nvPicPr>
          <p:cNvPr id="8" name="Picture 1">
            <a:extLst>
              <a:ext uri="{FF2B5EF4-FFF2-40B4-BE49-F238E27FC236}">
                <a16:creationId xmlns:a16="http://schemas.microsoft.com/office/drawing/2014/main" id="{533055CF-F6FD-5B4C-9E94-FCB67C2D40E6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3057" y="6318249"/>
            <a:ext cx="1263650" cy="44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03868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CC4CEE0-63F7-DF43-A4AF-8D40D0558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User Interface design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A814A9F-467E-294D-AD14-AF5557238B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Course Information</a:t>
            </a:r>
            <a:endParaRPr lang="en-US" dirty="0"/>
          </a:p>
        </p:txBody>
      </p:sp>
      <p:sp>
        <p:nvSpPr>
          <p:cNvPr id="5" name="Text Box 3">
            <a:extLst>
              <a:ext uri="{FF2B5EF4-FFF2-40B4-BE49-F238E27FC236}">
                <a16:creationId xmlns:a16="http://schemas.microsoft.com/office/drawing/2014/main" id="{CBCF5AD2-690E-2748-80CF-342DEA6736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3288" y="6334125"/>
            <a:ext cx="2145436" cy="386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lnSpc>
                <a:spcPct val="101000"/>
              </a:lnSpc>
              <a:spcBef>
                <a:spcPts val="800"/>
              </a:spcBef>
              <a:spcAft>
                <a:spcPts val="200"/>
              </a:spcAft>
              <a:buClr>
                <a:srgbClr val="000000"/>
              </a:buClr>
              <a:buSzPct val="100000"/>
              <a:buFont typeface="Wingdings" pitchFamily="2" charset="2"/>
              <a:buChar char="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000000"/>
                </a:solidFill>
                <a:latin typeface="Lucida Sans Unicode" panose="020B0602030504020204" pitchFamily="34" charset="0"/>
                <a:ea typeface="ＭＳ Ｐゴシック" panose="020B0600070205080204" pitchFamily="34" charset="-128"/>
                <a:cs typeface="Lucida Sans Unicode" panose="020B0602030504020204" pitchFamily="34" charset="0"/>
              </a:defRPr>
            </a:lvl1pPr>
            <a:lvl2pPr marL="742950" indent="-285750">
              <a:lnSpc>
                <a:spcPct val="101000"/>
              </a:lnSpc>
              <a:spcBef>
                <a:spcPts val="700"/>
              </a:spcBef>
              <a:buClr>
                <a:srgbClr val="000000"/>
              </a:buClr>
              <a:buSzPct val="100000"/>
              <a:buFont typeface="Wingdings" pitchFamily="2" charset="2"/>
              <a:buChar char="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000000"/>
                </a:solidFill>
                <a:latin typeface="Lucida Sans Unicode" panose="020B0602030504020204" pitchFamily="34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 marL="1143000" indent="-228600">
              <a:lnSpc>
                <a:spcPct val="101000"/>
              </a:lnSpc>
              <a:spcBef>
                <a:spcPts val="600"/>
              </a:spcBef>
              <a:buClr>
                <a:srgbClr val="000000"/>
              </a:buClr>
              <a:buSzPct val="100000"/>
              <a:buFont typeface="Lucida Sans Unicode" panose="020B0602030504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Lucida Sans Unicode" panose="020B0602030504020204" pitchFamily="34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 marL="1600200" indent="-228600">
              <a:lnSpc>
                <a:spcPct val="101000"/>
              </a:lnSpc>
              <a:spcBef>
                <a:spcPts val="500"/>
              </a:spcBef>
              <a:buClr>
                <a:srgbClr val="000000"/>
              </a:buClr>
              <a:buSzPct val="100000"/>
              <a:buFont typeface="Lucida Sans Unicode" panose="020B0602030504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000000"/>
                </a:solidFill>
                <a:latin typeface="Lucida Sans Unicode" panose="020B0602030504020204" pitchFamily="34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 marL="2057400" indent="-228600">
              <a:lnSpc>
                <a:spcPct val="101000"/>
              </a:lnSpc>
              <a:spcBef>
                <a:spcPts val="500"/>
              </a:spcBef>
              <a:buClr>
                <a:srgbClr val="000000"/>
              </a:buClr>
              <a:buSzPct val="100000"/>
              <a:buFont typeface="Lucida Sans Unicode" panose="020B0602030504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000000"/>
                </a:solidFill>
                <a:latin typeface="Lucida Sans Unicode" panose="020B0602030504020204" pitchFamily="34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57200" eaLnBrk="0" fontAlgn="base" hangingPunct="0">
              <a:lnSpc>
                <a:spcPct val="101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Lucida Sans Unicode" panose="020B0602030504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000000"/>
                </a:solidFill>
                <a:latin typeface="Lucida Sans Unicode" panose="020B0602030504020204" pitchFamily="34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57200" eaLnBrk="0" fontAlgn="base" hangingPunct="0">
              <a:lnSpc>
                <a:spcPct val="101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Lucida Sans Unicode" panose="020B0602030504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000000"/>
                </a:solidFill>
                <a:latin typeface="Lucida Sans Unicode" panose="020B0602030504020204" pitchFamily="34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57200" eaLnBrk="0" fontAlgn="base" hangingPunct="0">
              <a:lnSpc>
                <a:spcPct val="101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Lucida Sans Unicode" panose="020B0602030504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000000"/>
                </a:solidFill>
                <a:latin typeface="Lucida Sans Unicode" panose="020B0602030504020204" pitchFamily="34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57200" eaLnBrk="0" fontAlgn="base" hangingPunct="0">
              <a:lnSpc>
                <a:spcPct val="101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Lucida Sans Unicode" panose="020B0602030504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000000"/>
                </a:solidFill>
                <a:latin typeface="Lucida Sans Unicode" panose="020B0602030504020204" pitchFamily="34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Font typeface="Times New Roman" panose="02020603050405020304" pitchFamily="18" charset="0"/>
              <a:buNone/>
            </a:pPr>
            <a:r>
              <a:rPr lang="en-GB" altLang="it-IT" sz="1000" dirty="0">
                <a:latin typeface="Calibri" panose="020F0502020204030204" pitchFamily="34" charset="0"/>
                <a:cs typeface="Calibri" panose="020F0502020204030204" pitchFamily="34" charset="0"/>
              </a:rPr>
              <a:t>Version 2.0</a:t>
            </a:r>
          </a:p>
          <a:p>
            <a:pPr algn="ctr" ea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Font typeface="Times New Roman" panose="02020603050405020304" pitchFamily="18" charset="0"/>
              <a:buNone/>
            </a:pPr>
            <a:r>
              <a:rPr lang="en-GB" altLang="it-IT" sz="1000" dirty="0">
                <a:latin typeface="Calibri" panose="020F0502020204030204" pitchFamily="34" charset="0"/>
                <a:cs typeface="Calibri" panose="020F0502020204030204" pitchFamily="34" charset="0"/>
              </a:rPr>
              <a:t>© Maurizio </a:t>
            </a:r>
            <a:r>
              <a:rPr lang="en-GB" altLang="it-IT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Morisio</a:t>
            </a:r>
            <a:r>
              <a:rPr lang="en-GB" altLang="it-IT" sz="1000" dirty="0">
                <a:latin typeface="Calibri" panose="020F0502020204030204" pitchFamily="34" charset="0"/>
                <a:cs typeface="Calibri" panose="020F0502020204030204" pitchFamily="34" charset="0"/>
              </a:rPr>
              <a:t>, Luca </a:t>
            </a:r>
            <a:r>
              <a:rPr lang="en-GB" altLang="it-IT" sz="1000">
                <a:latin typeface="Calibri" panose="020F0502020204030204" pitchFamily="34" charset="0"/>
                <a:cs typeface="Calibri" panose="020F0502020204030204" pitchFamily="34" charset="0"/>
              </a:rPr>
              <a:t>Ardito 2024</a:t>
            </a:r>
            <a:endParaRPr lang="en-GB" altLang="it-IT" sz="1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1748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511B5119-7A72-DCE2-0EDE-023BD27F740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it-IT"/>
              <a:t>The process - development</a:t>
            </a:r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75868B7F-B495-9949-8D23-BE3F16BB050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it-IT" altLang="it-IT"/>
          </a:p>
        </p:txBody>
      </p:sp>
      <p:sp>
        <p:nvSpPr>
          <p:cNvPr id="15364" name="Text Box 4">
            <a:extLst>
              <a:ext uri="{FF2B5EF4-FFF2-40B4-BE49-F238E27FC236}">
                <a16:creationId xmlns:a16="http://schemas.microsoft.com/office/drawing/2014/main" id="{9DA6BE68-3CF4-193C-5A6D-B7FE2B3A0D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03389" y="2276475"/>
            <a:ext cx="1944687" cy="7112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  <a:cs typeface="Calibri" panose="020F0502020204030204" pitchFamily="34" charset="0"/>
              </a:rPr>
              <a:t>Requirement engineering</a:t>
            </a:r>
          </a:p>
        </p:txBody>
      </p:sp>
      <p:sp>
        <p:nvSpPr>
          <p:cNvPr id="15365" name="Text Box 5">
            <a:extLst>
              <a:ext uri="{FF2B5EF4-FFF2-40B4-BE49-F238E27FC236}">
                <a16:creationId xmlns:a16="http://schemas.microsoft.com/office/drawing/2014/main" id="{8F84E742-DD8F-5420-DD74-5A5546390C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7575" y="3429000"/>
            <a:ext cx="1944688" cy="711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663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  <a:cs typeface="Calibri" panose="020F0502020204030204" pitchFamily="34" charset="0"/>
              </a:rPr>
              <a:t>Architecture  and design</a:t>
            </a:r>
          </a:p>
        </p:txBody>
      </p:sp>
      <p:sp>
        <p:nvSpPr>
          <p:cNvPr id="15366" name="Text Box 6">
            <a:extLst>
              <a:ext uri="{FF2B5EF4-FFF2-40B4-BE49-F238E27FC236}">
                <a16:creationId xmlns:a16="http://schemas.microsoft.com/office/drawing/2014/main" id="{179734E7-C723-F4E6-5FDB-5378179D54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75501" y="4868863"/>
            <a:ext cx="2232025" cy="406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663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  <a:cs typeface="Calibri" panose="020F0502020204030204" pitchFamily="34" charset="0"/>
              </a:rPr>
              <a:t>Implementation</a:t>
            </a:r>
          </a:p>
        </p:txBody>
      </p:sp>
      <p:sp>
        <p:nvSpPr>
          <p:cNvPr id="15367" name="AutoShape 7">
            <a:extLst>
              <a:ext uri="{FF2B5EF4-FFF2-40B4-BE49-F238E27FC236}">
                <a16:creationId xmlns:a16="http://schemas.microsoft.com/office/drawing/2014/main" id="{21A4E5CE-5DAD-4A9B-48EB-9741A5666D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43250" y="3213100"/>
            <a:ext cx="1081088" cy="431800"/>
          </a:xfrm>
          <a:prstGeom prst="foldedCorner">
            <a:avLst>
              <a:gd name="adj" fmla="val 12500"/>
            </a:avLst>
          </a:pr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1200" dirty="0">
                <a:latin typeface="Calibri" panose="020F0502020204030204" pitchFamily="34" charset="0"/>
                <a:cs typeface="Calibri" panose="020F0502020204030204" pitchFamily="34" charset="0"/>
              </a:rPr>
              <a:t>Requirement 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1200" dirty="0">
                <a:latin typeface="Calibri" panose="020F0502020204030204" pitchFamily="34" charset="0"/>
                <a:cs typeface="Calibri" panose="020F0502020204030204" pitchFamily="34" charset="0"/>
              </a:rPr>
              <a:t>document</a:t>
            </a:r>
          </a:p>
        </p:txBody>
      </p:sp>
      <p:sp>
        <p:nvSpPr>
          <p:cNvPr id="15368" name="AutoShape 8">
            <a:extLst>
              <a:ext uri="{FF2B5EF4-FFF2-40B4-BE49-F238E27FC236}">
                <a16:creationId xmlns:a16="http://schemas.microsoft.com/office/drawing/2014/main" id="{2702E1F3-654D-85AA-F721-3CB6AFA25C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56364" y="4292600"/>
            <a:ext cx="1081087" cy="431800"/>
          </a:xfrm>
          <a:prstGeom prst="foldedCorner">
            <a:avLst>
              <a:gd name="adj" fmla="val 125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663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1200" dirty="0">
                <a:latin typeface="Calibri" panose="020F0502020204030204" pitchFamily="34" charset="0"/>
                <a:cs typeface="Calibri" panose="020F0502020204030204" pitchFamily="34" charset="0"/>
              </a:rPr>
              <a:t>Design 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1200" dirty="0">
                <a:latin typeface="Calibri" panose="020F0502020204030204" pitchFamily="34" charset="0"/>
                <a:cs typeface="Calibri" panose="020F0502020204030204" pitchFamily="34" charset="0"/>
              </a:rPr>
              <a:t>document</a:t>
            </a:r>
          </a:p>
        </p:txBody>
      </p:sp>
      <p:sp>
        <p:nvSpPr>
          <p:cNvPr id="15369" name="Line 9">
            <a:extLst>
              <a:ext uri="{FF2B5EF4-FFF2-40B4-BE49-F238E27FC236}">
                <a16:creationId xmlns:a16="http://schemas.microsoft.com/office/drawing/2014/main" id="{5A2BA400-45D0-E8A9-143A-0AF6AA9F98F8}"/>
              </a:ext>
            </a:extLst>
          </p:cNvPr>
          <p:cNvSpPr>
            <a:spLocks noChangeShapeType="1"/>
          </p:cNvSpPr>
          <p:nvPr/>
        </p:nvSpPr>
        <p:spPr bwMode="auto">
          <a:xfrm>
            <a:off x="3576638" y="2924175"/>
            <a:ext cx="360362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T"/>
          </a:p>
        </p:txBody>
      </p:sp>
      <p:sp>
        <p:nvSpPr>
          <p:cNvPr id="15370" name="Line 10">
            <a:extLst>
              <a:ext uri="{FF2B5EF4-FFF2-40B4-BE49-F238E27FC236}">
                <a16:creationId xmlns:a16="http://schemas.microsoft.com/office/drawing/2014/main" id="{DF956A53-9F04-E349-D1E1-A0A116CBB1B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079875" y="2997200"/>
            <a:ext cx="21590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T"/>
          </a:p>
        </p:txBody>
      </p:sp>
      <p:sp>
        <p:nvSpPr>
          <p:cNvPr id="15371" name="AutoShape 11">
            <a:extLst>
              <a:ext uri="{FF2B5EF4-FFF2-40B4-BE49-F238E27FC236}">
                <a16:creationId xmlns:a16="http://schemas.microsoft.com/office/drawing/2014/main" id="{373ABD29-94FF-716A-B344-7FADB144DE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75725" y="5373688"/>
            <a:ext cx="1081088" cy="431800"/>
          </a:xfrm>
          <a:prstGeom prst="foldedCorner">
            <a:avLst>
              <a:gd name="adj" fmla="val 125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663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1200" dirty="0">
                <a:latin typeface="Calibri" panose="020F0502020204030204" pitchFamily="34" charset="0"/>
                <a:cs typeface="Calibri" panose="020F0502020204030204" pitchFamily="34" charset="0"/>
              </a:rPr>
              <a:t>Software 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1200" dirty="0">
                <a:latin typeface="Calibri" panose="020F0502020204030204" pitchFamily="34" charset="0"/>
                <a:cs typeface="Calibri" panose="020F0502020204030204" pitchFamily="34" charset="0"/>
              </a:rPr>
              <a:t>system</a:t>
            </a:r>
          </a:p>
        </p:txBody>
      </p:sp>
      <p:sp>
        <p:nvSpPr>
          <p:cNvPr id="15372" name="Line 12">
            <a:extLst>
              <a:ext uri="{FF2B5EF4-FFF2-40B4-BE49-F238E27FC236}">
                <a16:creationId xmlns:a16="http://schemas.microsoft.com/office/drawing/2014/main" id="{95BA489C-A8F3-1CE3-6413-3A8B5828FFAA}"/>
              </a:ext>
            </a:extLst>
          </p:cNvPr>
          <p:cNvSpPr>
            <a:spLocks noChangeShapeType="1"/>
          </p:cNvSpPr>
          <p:nvPr/>
        </p:nvSpPr>
        <p:spPr bwMode="auto">
          <a:xfrm>
            <a:off x="6527801" y="4149726"/>
            <a:ext cx="144463" cy="1428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T"/>
          </a:p>
        </p:txBody>
      </p:sp>
      <p:sp>
        <p:nvSpPr>
          <p:cNvPr id="15373" name="Line 13">
            <a:extLst>
              <a:ext uri="{FF2B5EF4-FFF2-40B4-BE49-F238E27FC236}">
                <a16:creationId xmlns:a16="http://schemas.microsoft.com/office/drawing/2014/main" id="{C8BDAFBE-51A0-190D-577E-97B9BD470D3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248526" y="4005264"/>
            <a:ext cx="360363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T"/>
          </a:p>
        </p:txBody>
      </p:sp>
      <p:sp>
        <p:nvSpPr>
          <p:cNvPr id="15374" name="Line 14">
            <a:extLst>
              <a:ext uri="{FF2B5EF4-FFF2-40B4-BE49-F238E27FC236}">
                <a16:creationId xmlns:a16="http://schemas.microsoft.com/office/drawing/2014/main" id="{165A9DDD-574B-965F-14BF-2DF4AB9378F2}"/>
              </a:ext>
            </a:extLst>
          </p:cNvPr>
          <p:cNvSpPr>
            <a:spLocks noChangeShapeType="1"/>
          </p:cNvSpPr>
          <p:nvPr/>
        </p:nvSpPr>
        <p:spPr bwMode="auto">
          <a:xfrm>
            <a:off x="8759825" y="5300663"/>
            <a:ext cx="215900" cy="1444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T"/>
          </a:p>
        </p:txBody>
      </p:sp>
      <p:sp>
        <p:nvSpPr>
          <p:cNvPr id="15375" name="Text Box 15">
            <a:extLst>
              <a:ext uri="{FF2B5EF4-FFF2-40B4-BE49-F238E27FC236}">
                <a16:creationId xmlns:a16="http://schemas.microsoft.com/office/drawing/2014/main" id="{5733162F-A836-72A1-115D-F0DCF84F7A77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3648870" y="1988345"/>
            <a:ext cx="1944687" cy="650875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Requirement inspection</a:t>
            </a:r>
          </a:p>
        </p:txBody>
      </p:sp>
      <p:sp>
        <p:nvSpPr>
          <p:cNvPr id="15376" name="Line 16">
            <a:extLst>
              <a:ext uri="{FF2B5EF4-FFF2-40B4-BE49-F238E27FC236}">
                <a16:creationId xmlns:a16="http://schemas.microsoft.com/office/drawing/2014/main" id="{6FA15CEC-68A9-E8AC-D4CB-84A2136D54E9}"/>
              </a:ext>
            </a:extLst>
          </p:cNvPr>
          <p:cNvSpPr>
            <a:spLocks noChangeShapeType="1"/>
          </p:cNvSpPr>
          <p:nvPr/>
        </p:nvSpPr>
        <p:spPr bwMode="auto">
          <a:xfrm>
            <a:off x="4943476" y="3140076"/>
            <a:ext cx="288925" cy="2889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T"/>
          </a:p>
        </p:txBody>
      </p:sp>
      <p:sp>
        <p:nvSpPr>
          <p:cNvPr id="15377" name="Text Box 17">
            <a:extLst>
              <a:ext uri="{FF2B5EF4-FFF2-40B4-BE49-F238E27FC236}">
                <a16:creationId xmlns:a16="http://schemas.microsoft.com/office/drawing/2014/main" id="{5F4ADA0E-419C-154A-DBFE-5343CA900CAF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6961983" y="3494366"/>
            <a:ext cx="1944687" cy="36933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663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Design inspection</a:t>
            </a:r>
          </a:p>
        </p:txBody>
      </p:sp>
      <p:sp>
        <p:nvSpPr>
          <p:cNvPr id="15378" name="Text Box 18">
            <a:extLst>
              <a:ext uri="{FF2B5EF4-FFF2-40B4-BE49-F238E27FC236}">
                <a16:creationId xmlns:a16="http://schemas.microsoft.com/office/drawing/2014/main" id="{A6C91D80-148E-70BE-81FE-AA6DDA2C526B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9049545" y="4004470"/>
            <a:ext cx="1944687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663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Test, code inspection</a:t>
            </a:r>
          </a:p>
        </p:txBody>
      </p:sp>
      <p:sp>
        <p:nvSpPr>
          <p:cNvPr id="15379" name="Line 19">
            <a:extLst>
              <a:ext uri="{FF2B5EF4-FFF2-40B4-BE49-F238E27FC236}">
                <a16:creationId xmlns:a16="http://schemas.microsoft.com/office/drawing/2014/main" id="{540F543A-44F5-8042-F23A-010592AC5402}"/>
              </a:ext>
            </a:extLst>
          </p:cNvPr>
          <p:cNvSpPr>
            <a:spLocks noChangeShapeType="1"/>
          </p:cNvSpPr>
          <p:nvPr/>
        </p:nvSpPr>
        <p:spPr bwMode="auto">
          <a:xfrm>
            <a:off x="8256589" y="4581526"/>
            <a:ext cx="288925" cy="2889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T"/>
          </a:p>
        </p:txBody>
      </p:sp>
      <p:sp>
        <p:nvSpPr>
          <p:cNvPr id="15380" name="Line 20">
            <a:extLst>
              <a:ext uri="{FF2B5EF4-FFF2-40B4-BE49-F238E27FC236}">
                <a16:creationId xmlns:a16="http://schemas.microsoft.com/office/drawing/2014/main" id="{A5BF87D3-4F30-ED36-2AC3-467A98B9F6C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056814" y="5300663"/>
            <a:ext cx="142875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T"/>
          </a:p>
        </p:txBody>
      </p:sp>
      <p:sp>
        <p:nvSpPr>
          <p:cNvPr id="15381" name="Text Box 21">
            <a:extLst>
              <a:ext uri="{FF2B5EF4-FFF2-40B4-BE49-F238E27FC236}">
                <a16:creationId xmlns:a16="http://schemas.microsoft.com/office/drawing/2014/main" id="{057A9566-BB86-727C-9A46-D8829B0AAB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74825" y="5949950"/>
            <a:ext cx="8497888" cy="406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663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  <a:cs typeface="Calibri" panose="020F0502020204030204" pitchFamily="34" charset="0"/>
              </a:rPr>
              <a:t>Configuration management</a:t>
            </a:r>
          </a:p>
        </p:txBody>
      </p:sp>
      <p:sp>
        <p:nvSpPr>
          <p:cNvPr id="15382" name="Text Box 22">
            <a:extLst>
              <a:ext uri="{FF2B5EF4-FFF2-40B4-BE49-F238E27FC236}">
                <a16:creationId xmlns:a16="http://schemas.microsoft.com/office/drawing/2014/main" id="{921531ED-A2B5-1953-8FFF-B3ACBD4998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74825" y="6308725"/>
            <a:ext cx="8497888" cy="406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663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  <a:cs typeface="Calibri" panose="020F0502020204030204" pitchFamily="34" charset="0"/>
              </a:rPr>
              <a:t>Project management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>
            <a:extLst>
              <a:ext uri="{FF2B5EF4-FFF2-40B4-BE49-F238E27FC236}">
                <a16:creationId xmlns:a16="http://schemas.microsoft.com/office/drawing/2014/main" id="{D9E20AEF-02A7-B011-6205-EC113FFE0D2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Context</a:t>
            </a:r>
          </a:p>
        </p:txBody>
      </p:sp>
      <p:sp>
        <p:nvSpPr>
          <p:cNvPr id="17411" name="Content Placeholder 2">
            <a:extLst>
              <a:ext uri="{FF2B5EF4-FFF2-40B4-BE49-F238E27FC236}">
                <a16:creationId xmlns:a16="http://schemas.microsoft.com/office/drawing/2014/main" id="{CABCD7C0-B801-94F5-252B-D1C515F495C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it-IT" altLang="it-IT"/>
              <a:t>Software types</a:t>
            </a:r>
          </a:p>
          <a:p>
            <a:pPr lvl="1"/>
            <a:r>
              <a:rPr lang="it-IT" altLang="it-IT"/>
              <a:t>Embedded software</a:t>
            </a:r>
          </a:p>
          <a:p>
            <a:pPr lvl="1"/>
            <a:r>
              <a:rPr lang="it-IT" altLang="it-IT"/>
              <a:t>Mass market / consumer software </a:t>
            </a:r>
          </a:p>
          <a:p>
            <a:pPr lvl="1"/>
            <a:r>
              <a:rPr lang="it-IT" altLang="it-IT"/>
              <a:t>Enterprise software </a:t>
            </a:r>
          </a:p>
        </p:txBody>
      </p:sp>
      <p:sp>
        <p:nvSpPr>
          <p:cNvPr id="17412" name="Left Arrow 3">
            <a:extLst>
              <a:ext uri="{FF2B5EF4-FFF2-40B4-BE49-F238E27FC236}">
                <a16:creationId xmlns:a16="http://schemas.microsoft.com/office/drawing/2014/main" id="{653AB4BA-E1A2-1E6C-78DD-B4877BC598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04288" y="2276475"/>
            <a:ext cx="1763712" cy="647700"/>
          </a:xfrm>
          <a:prstGeom prst="leftArrow">
            <a:avLst>
              <a:gd name="adj1" fmla="val 50000"/>
              <a:gd name="adj2" fmla="val 50023"/>
            </a:avLst>
          </a:prstGeom>
          <a:solidFill>
            <a:srgbClr val="FF6633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7413" name="Left Arrow 4">
            <a:extLst>
              <a:ext uri="{FF2B5EF4-FFF2-40B4-BE49-F238E27FC236}">
                <a16:creationId xmlns:a16="http://schemas.microsoft.com/office/drawing/2014/main" id="{11EFADB5-8CD5-C19D-53D1-5489EE503E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16726" y="2795588"/>
            <a:ext cx="1763713" cy="647700"/>
          </a:xfrm>
          <a:prstGeom prst="leftArrow">
            <a:avLst>
              <a:gd name="adj1" fmla="val 50000"/>
              <a:gd name="adj2" fmla="val 50023"/>
            </a:avLst>
          </a:prstGeom>
          <a:solidFill>
            <a:srgbClr val="FF6633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it-IT" altLang="it-IT" sz="200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>
            <a:extLst>
              <a:ext uri="{FF2B5EF4-FFF2-40B4-BE49-F238E27FC236}">
                <a16:creationId xmlns:a16="http://schemas.microsoft.com/office/drawing/2014/main" id="{F2FD19F7-BB74-E2A9-21FF-EB090B1B51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Context</a:t>
            </a:r>
          </a:p>
        </p:txBody>
      </p:sp>
      <p:sp>
        <p:nvSpPr>
          <p:cNvPr id="18436" name="AutoShape 2" descr="http://www.iconarchive.com/download/i62066/gianni-polito/colobrush/system-user-man.ico">
            <a:extLst>
              <a:ext uri="{FF2B5EF4-FFF2-40B4-BE49-F238E27FC236}">
                <a16:creationId xmlns:a16="http://schemas.microsoft.com/office/drawing/2014/main" id="{194B3FC9-6603-EE23-CCBB-857281A4C9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57900" y="-15240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8437" name="AutoShape 4" descr="http://www.iconarchive.com/download/i62066/gianni-polito/colobrush/system-user-man.ico">
            <a:extLst>
              <a:ext uri="{FF2B5EF4-FFF2-40B4-BE49-F238E27FC236}">
                <a16:creationId xmlns:a16="http://schemas.microsoft.com/office/drawing/2014/main" id="{4B0BAFDF-2361-CAC5-5D5F-F4725AEAF68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10300" y="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8438" name="AutoShape 6" descr="http://www.iconarchive.com/download/i62066/gianni-polito/colobrush/system-user-man.ico">
            <a:extLst>
              <a:ext uri="{FF2B5EF4-FFF2-40B4-BE49-F238E27FC236}">
                <a16:creationId xmlns:a16="http://schemas.microsoft.com/office/drawing/2014/main" id="{1B97783A-F371-27BE-9D77-384B8AF4C57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362700" y="15240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8439" name="AutoShape 8" descr="http://www.iconarchive.com/download/i62066/gianni-polito/colobrush/system-user-man.ico">
            <a:extLst>
              <a:ext uri="{FF2B5EF4-FFF2-40B4-BE49-F238E27FC236}">
                <a16:creationId xmlns:a16="http://schemas.microsoft.com/office/drawing/2014/main" id="{62E87F02-8699-B662-67D3-593AD580F41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515100" y="30480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8440" name="AutoShape 10" descr="http://www.iconarchive.com/download/i62066/gianni-polito/colobrush/system-user-man.ico">
            <a:extLst>
              <a:ext uri="{FF2B5EF4-FFF2-40B4-BE49-F238E27FC236}">
                <a16:creationId xmlns:a16="http://schemas.microsoft.com/office/drawing/2014/main" id="{07B6B1E8-999D-9BC2-CF4C-7115C8F4998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667500" y="45720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it-IT" altLang="it-IT" sz="2000" dirty="0">
              <a:latin typeface="Calibri" panose="020F0502020204030204" pitchFamily="34" charset="0"/>
            </a:endParaRPr>
          </a:p>
        </p:txBody>
      </p:sp>
      <p:pic>
        <p:nvPicPr>
          <p:cNvPr id="18441" name="Picture 12" descr="http://www.how-to-draw-funny-cartoons.com/image-files/cartoon-man-006.jpg">
            <a:extLst>
              <a:ext uri="{FF2B5EF4-FFF2-40B4-BE49-F238E27FC236}">
                <a16:creationId xmlns:a16="http://schemas.microsoft.com/office/drawing/2014/main" id="{B9D7C8E2-0D96-DD42-1E62-CF00CFD7CD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650" y="2060575"/>
            <a:ext cx="2381250" cy="331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42" name="TextBox 9">
            <a:extLst>
              <a:ext uri="{FF2B5EF4-FFF2-40B4-BE49-F238E27FC236}">
                <a16:creationId xmlns:a16="http://schemas.microsoft.com/office/drawing/2014/main" id="{6C404726-93DD-DBDD-DAFA-9939C5ED53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73888" y="3213100"/>
            <a:ext cx="2292350" cy="10160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it-IT" altLang="it-IT" sz="2000" dirty="0">
                <a:latin typeface="Calibri" panose="020F0502020204030204" pitchFamily="34" charset="0"/>
              </a:rPr>
              <a:t>SYSTEM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it-IT" altLang="it-IT" sz="2000" dirty="0">
              <a:latin typeface="Calibri" panose="020F0502020204030204" pitchFamily="34" charset="0"/>
            </a:endParaRP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8443" name="Left-Right Arrow 10">
            <a:extLst>
              <a:ext uri="{FF2B5EF4-FFF2-40B4-BE49-F238E27FC236}">
                <a16:creationId xmlns:a16="http://schemas.microsoft.com/office/drawing/2014/main" id="{844BBCA8-741C-2A2E-8C4E-BC51F5F514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3114" y="3500439"/>
            <a:ext cx="2236787" cy="288925"/>
          </a:xfrm>
          <a:prstGeom prst="leftRightArrow">
            <a:avLst>
              <a:gd name="adj1" fmla="val 50000"/>
              <a:gd name="adj2" fmla="val 49855"/>
            </a:avLst>
          </a:prstGeom>
          <a:solidFill>
            <a:srgbClr val="FF6633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8444" name="TextBox 11">
            <a:extLst>
              <a:ext uri="{FF2B5EF4-FFF2-40B4-BE49-F238E27FC236}">
                <a16:creationId xmlns:a16="http://schemas.microsoft.com/office/drawing/2014/main" id="{57BD4CE2-8B8C-443D-518A-C54DE080C2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42087" y="3805238"/>
            <a:ext cx="132042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it-IT" altLang="it-IT" sz="2000" dirty="0">
                <a:latin typeface="Calibri" panose="020F0502020204030204" pitchFamily="34" charset="0"/>
              </a:rPr>
              <a:t>interaction</a:t>
            </a:r>
          </a:p>
        </p:txBody>
      </p:sp>
      <p:sp>
        <p:nvSpPr>
          <p:cNvPr id="18445" name="TextBox 13">
            <a:extLst>
              <a:ext uri="{FF2B5EF4-FFF2-40B4-BE49-F238E27FC236}">
                <a16:creationId xmlns:a16="http://schemas.microsoft.com/office/drawing/2014/main" id="{F7E0069A-F0AC-246C-A27F-A7F95633BF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7742" y="4724400"/>
            <a:ext cx="111229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it-IT" altLang="it-IT" sz="2000" dirty="0" err="1">
                <a:latin typeface="Calibri" panose="020F0502020204030204" pitchFamily="34" charset="0"/>
              </a:rPr>
              <a:t>interface</a:t>
            </a:r>
            <a:endParaRPr lang="it-IT" altLang="it-IT" sz="2000" dirty="0">
              <a:latin typeface="Calibri" panose="020F0502020204030204" pitchFamily="34" charset="0"/>
            </a:endParaRPr>
          </a:p>
        </p:txBody>
      </p:sp>
      <p:cxnSp>
        <p:nvCxnSpPr>
          <p:cNvPr id="18446" name="Straight Arrow Connector 14">
            <a:extLst>
              <a:ext uri="{FF2B5EF4-FFF2-40B4-BE49-F238E27FC236}">
                <a16:creationId xmlns:a16="http://schemas.microsoft.com/office/drawing/2014/main" id="{9354B3BC-6EC1-4E3B-3D80-57FEB06B8A95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6667500" y="4005264"/>
            <a:ext cx="304800" cy="719137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447" name="Straight Connector 12">
            <a:extLst>
              <a:ext uri="{FF2B5EF4-FFF2-40B4-BE49-F238E27FC236}">
                <a16:creationId xmlns:a16="http://schemas.microsoft.com/office/drawing/2014/main" id="{3A9B7FFA-90B0-70D1-2E96-2AAC2383AB20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7391400" y="3213100"/>
            <a:ext cx="0" cy="9921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>
            <a:extLst>
              <a:ext uri="{FF2B5EF4-FFF2-40B4-BE49-F238E27FC236}">
                <a16:creationId xmlns:a16="http://schemas.microsoft.com/office/drawing/2014/main" id="{20677CAE-7E48-08D7-E158-52261370A9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Interaction</a:t>
            </a:r>
          </a:p>
        </p:txBody>
      </p:sp>
      <p:sp>
        <p:nvSpPr>
          <p:cNvPr id="19460" name="AutoShape 2" descr="http://www.iconarchive.com/download/i62066/gianni-polito/colobrush/system-user-man.ico">
            <a:extLst>
              <a:ext uri="{FF2B5EF4-FFF2-40B4-BE49-F238E27FC236}">
                <a16:creationId xmlns:a16="http://schemas.microsoft.com/office/drawing/2014/main" id="{C5EE8C2A-6952-3859-79FB-25CC54A4757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57900" y="-15240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9461" name="AutoShape 4" descr="http://www.iconarchive.com/download/i62066/gianni-polito/colobrush/system-user-man.ico">
            <a:extLst>
              <a:ext uri="{FF2B5EF4-FFF2-40B4-BE49-F238E27FC236}">
                <a16:creationId xmlns:a16="http://schemas.microsoft.com/office/drawing/2014/main" id="{0A2306A1-6602-809A-5804-AEE060ACC92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10300" y="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9462" name="AutoShape 6" descr="http://www.iconarchive.com/download/i62066/gianni-polito/colobrush/system-user-man.ico">
            <a:extLst>
              <a:ext uri="{FF2B5EF4-FFF2-40B4-BE49-F238E27FC236}">
                <a16:creationId xmlns:a16="http://schemas.microsoft.com/office/drawing/2014/main" id="{A6E89C9B-7998-7867-6BB9-793BDFDE5A8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362700" y="15240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9463" name="AutoShape 8" descr="http://www.iconarchive.com/download/i62066/gianni-polito/colobrush/system-user-man.ico">
            <a:extLst>
              <a:ext uri="{FF2B5EF4-FFF2-40B4-BE49-F238E27FC236}">
                <a16:creationId xmlns:a16="http://schemas.microsoft.com/office/drawing/2014/main" id="{E00A933A-7CA0-4755-9178-460D754E8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515100" y="30480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9464" name="AutoShape 10" descr="http://www.iconarchive.com/download/i62066/gianni-polito/colobrush/system-user-man.ico">
            <a:extLst>
              <a:ext uri="{FF2B5EF4-FFF2-40B4-BE49-F238E27FC236}">
                <a16:creationId xmlns:a16="http://schemas.microsoft.com/office/drawing/2014/main" id="{8F6E6636-6E8C-8957-0E43-C797D37BB6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667500" y="45720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it-IT" altLang="it-IT" sz="2000" dirty="0">
              <a:latin typeface="Calibri" panose="020F0502020204030204" pitchFamily="34" charset="0"/>
            </a:endParaRPr>
          </a:p>
        </p:txBody>
      </p:sp>
      <p:pic>
        <p:nvPicPr>
          <p:cNvPr id="19465" name="Picture 12" descr="http://www.how-to-draw-funny-cartoons.com/image-files/cartoon-man-006.jpg">
            <a:extLst>
              <a:ext uri="{FF2B5EF4-FFF2-40B4-BE49-F238E27FC236}">
                <a16:creationId xmlns:a16="http://schemas.microsoft.com/office/drawing/2014/main" id="{B96C949A-C10F-DEC8-A68B-14529D761D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650" y="2060575"/>
            <a:ext cx="2381250" cy="331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6" name="TextBox 9">
            <a:extLst>
              <a:ext uri="{FF2B5EF4-FFF2-40B4-BE49-F238E27FC236}">
                <a16:creationId xmlns:a16="http://schemas.microsoft.com/office/drawing/2014/main" id="{9879E262-1332-F053-1D64-5E31165DF9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73888" y="3213100"/>
            <a:ext cx="2292350" cy="10160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it-IT" altLang="it-IT" sz="2000" dirty="0">
                <a:latin typeface="Calibri" panose="020F0502020204030204" pitchFamily="34" charset="0"/>
              </a:rPr>
              <a:t>SYSTEM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it-IT" altLang="it-IT" sz="2000" dirty="0">
              <a:latin typeface="Calibri" panose="020F0502020204030204" pitchFamily="34" charset="0"/>
            </a:endParaRP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9467" name="TextBox 11">
            <a:extLst>
              <a:ext uri="{FF2B5EF4-FFF2-40B4-BE49-F238E27FC236}">
                <a16:creationId xmlns:a16="http://schemas.microsoft.com/office/drawing/2014/main" id="{4BF00AD5-7A5D-2FE1-8652-7C684F5CAD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63523" y="2708275"/>
            <a:ext cx="181241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it-IT" altLang="it-IT" sz="2000" dirty="0">
                <a:latin typeface="Calibri" panose="020F0502020204030204" pitchFamily="34" charset="0"/>
              </a:rPr>
              <a:t>Input from user</a:t>
            </a:r>
          </a:p>
        </p:txBody>
      </p:sp>
      <p:sp>
        <p:nvSpPr>
          <p:cNvPr id="19468" name="TextBox 13">
            <a:extLst>
              <a:ext uri="{FF2B5EF4-FFF2-40B4-BE49-F238E27FC236}">
                <a16:creationId xmlns:a16="http://schemas.microsoft.com/office/drawing/2014/main" id="{1C29B9B3-0FF6-D2F0-BD94-ABAF36E33C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82917" y="2565400"/>
            <a:ext cx="111229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it-IT" altLang="it-IT" sz="2000" dirty="0" err="1">
                <a:latin typeface="Calibri" panose="020F0502020204030204" pitchFamily="34" charset="0"/>
              </a:rPr>
              <a:t>interface</a:t>
            </a:r>
            <a:endParaRPr lang="it-IT" altLang="it-IT" sz="2000" dirty="0">
              <a:latin typeface="Calibri" panose="020F0502020204030204" pitchFamily="34" charset="0"/>
            </a:endParaRPr>
          </a:p>
        </p:txBody>
      </p:sp>
      <p:cxnSp>
        <p:nvCxnSpPr>
          <p:cNvPr id="19469" name="Straight Arrow Connector 14">
            <a:extLst>
              <a:ext uri="{FF2B5EF4-FFF2-40B4-BE49-F238E27FC236}">
                <a16:creationId xmlns:a16="http://schemas.microsoft.com/office/drawing/2014/main" id="{B88C1445-2D78-3D01-8E24-8BD7CF87C59C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7254875" y="2965450"/>
            <a:ext cx="139700" cy="75565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470" name="Straight Connector 12">
            <a:extLst>
              <a:ext uri="{FF2B5EF4-FFF2-40B4-BE49-F238E27FC236}">
                <a16:creationId xmlns:a16="http://schemas.microsoft.com/office/drawing/2014/main" id="{060880A3-CDD8-C773-6643-02EDF93F095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7391400" y="3213100"/>
            <a:ext cx="0" cy="9921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471" name="Curved Connector 16">
            <a:extLst>
              <a:ext uri="{FF2B5EF4-FFF2-40B4-BE49-F238E27FC236}">
                <a16:creationId xmlns:a16="http://schemas.microsoft.com/office/drawing/2014/main" id="{76EC0B9E-BC79-E97B-D207-7A6D2D2CE7B3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4660901" y="3213100"/>
            <a:ext cx="1800225" cy="287338"/>
          </a:xfrm>
          <a:prstGeom prst="curved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472" name="Curved Connector 18">
            <a:extLst>
              <a:ext uri="{FF2B5EF4-FFF2-40B4-BE49-F238E27FC236}">
                <a16:creationId xmlns:a16="http://schemas.microsoft.com/office/drawing/2014/main" id="{20742176-6AF9-60B4-420F-86FD46F655E7}"/>
              </a:ext>
            </a:extLst>
          </p:cNvPr>
          <p:cNvCxnSpPr>
            <a:cxnSpLocks noChangeShapeType="1"/>
          </p:cNvCxnSpPr>
          <p:nvPr/>
        </p:nvCxnSpPr>
        <p:spPr bwMode="auto">
          <a:xfrm rot="10800000">
            <a:off x="4624389" y="3868739"/>
            <a:ext cx="1939925" cy="136525"/>
          </a:xfrm>
          <a:prstGeom prst="curved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473" name="TextBox 20">
            <a:extLst>
              <a:ext uri="{FF2B5EF4-FFF2-40B4-BE49-F238E27FC236}">
                <a16:creationId xmlns:a16="http://schemas.microsoft.com/office/drawing/2014/main" id="{5917EF19-3D54-D112-55D6-8B4C31670B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80224" y="4205288"/>
            <a:ext cx="227587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it-IT" altLang="it-IT" sz="2000" dirty="0">
                <a:latin typeface="Calibri" panose="020F0502020204030204" pitchFamily="34" charset="0"/>
              </a:rPr>
              <a:t>Output from system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>
            <a:extLst>
              <a:ext uri="{FF2B5EF4-FFF2-40B4-BE49-F238E27FC236}">
                <a16:creationId xmlns:a16="http://schemas.microsoft.com/office/drawing/2014/main" id="{7F91D2A1-B106-ECD2-52D9-0C6AFF4AC0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Interaction means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21B5191-2543-4157-91BC-D36AEB4075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214535"/>
              </p:ext>
            </p:extLst>
          </p:nvPr>
        </p:nvGraphicFramePr>
        <p:xfrm>
          <a:off x="2133600" y="1295401"/>
          <a:ext cx="8229600" cy="40481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729">
                <a:tc>
                  <a:txBody>
                    <a:bodyPr/>
                    <a:lstStyle/>
                    <a:p>
                      <a:r>
                        <a:rPr lang="it-IT" sz="1800" dirty="0"/>
                        <a:t>User </a:t>
                      </a:r>
                    </a:p>
                  </a:txBody>
                  <a:tcPr marT="45707" marB="45707"/>
                </a:tc>
                <a:tc>
                  <a:txBody>
                    <a:bodyPr/>
                    <a:lstStyle/>
                    <a:p>
                      <a:endParaRPr lang="it-IT" sz="1800" dirty="0"/>
                    </a:p>
                  </a:txBody>
                  <a:tcPr marT="45707" marB="45707"/>
                </a:tc>
                <a:tc>
                  <a:txBody>
                    <a:bodyPr/>
                    <a:lstStyle/>
                    <a:p>
                      <a:r>
                        <a:rPr lang="it-IT" sz="1800" dirty="0"/>
                        <a:t>System</a:t>
                      </a:r>
                    </a:p>
                  </a:txBody>
                  <a:tcPr marT="45707" marB="45707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054">
                <a:tc>
                  <a:txBody>
                    <a:bodyPr/>
                    <a:lstStyle/>
                    <a:p>
                      <a:r>
                        <a:rPr lang="it-IT" sz="1800" dirty="0"/>
                        <a:t>Sight</a:t>
                      </a:r>
                    </a:p>
                  </a:txBody>
                  <a:tcPr marT="45707" marB="45707"/>
                </a:tc>
                <a:tc>
                  <a:txBody>
                    <a:bodyPr/>
                    <a:lstStyle/>
                    <a:p>
                      <a:endParaRPr lang="it-IT" sz="1800" dirty="0"/>
                    </a:p>
                  </a:txBody>
                  <a:tcPr marT="45707" marB="45707"/>
                </a:tc>
                <a:tc>
                  <a:txBody>
                    <a:bodyPr/>
                    <a:lstStyle/>
                    <a:p>
                      <a:r>
                        <a:rPr lang="it-IT" sz="1800" dirty="0"/>
                        <a:t>Screen, printer, glasses</a:t>
                      </a:r>
                      <a:r>
                        <a:rPr lang="it-IT" sz="1800" baseline="0" dirty="0"/>
                        <a:t>.</a:t>
                      </a:r>
                      <a:endParaRPr lang="it-IT" sz="1800" dirty="0"/>
                    </a:p>
                  </a:txBody>
                  <a:tcPr marT="45707" marB="45707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0054">
                <a:tc>
                  <a:txBody>
                    <a:bodyPr/>
                    <a:lstStyle/>
                    <a:p>
                      <a:r>
                        <a:rPr lang="it-IT" sz="1800" dirty="0"/>
                        <a:t>Hearing</a:t>
                      </a:r>
                    </a:p>
                  </a:txBody>
                  <a:tcPr marT="45707" marB="45707"/>
                </a:tc>
                <a:tc>
                  <a:txBody>
                    <a:bodyPr/>
                    <a:lstStyle/>
                    <a:p>
                      <a:endParaRPr lang="it-IT" sz="1800" dirty="0"/>
                    </a:p>
                  </a:txBody>
                  <a:tcPr marT="45707" marB="45707"/>
                </a:tc>
                <a:tc>
                  <a:txBody>
                    <a:bodyPr/>
                    <a:lstStyle/>
                    <a:p>
                      <a:r>
                        <a:rPr lang="it-IT" sz="1800" dirty="0"/>
                        <a:t>Noise, music, voice synthesis</a:t>
                      </a:r>
                    </a:p>
                  </a:txBody>
                  <a:tcPr marT="45707" marB="45707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729">
                <a:tc>
                  <a:txBody>
                    <a:bodyPr/>
                    <a:lstStyle/>
                    <a:p>
                      <a:r>
                        <a:rPr lang="it-IT" sz="1800" dirty="0"/>
                        <a:t>Touch</a:t>
                      </a:r>
                    </a:p>
                  </a:txBody>
                  <a:tcPr marT="45707" marB="45707"/>
                </a:tc>
                <a:tc>
                  <a:txBody>
                    <a:bodyPr/>
                    <a:lstStyle/>
                    <a:p>
                      <a:endParaRPr lang="it-IT" sz="1800" dirty="0"/>
                    </a:p>
                  </a:txBody>
                  <a:tcPr marT="45707" marB="45707"/>
                </a:tc>
                <a:tc>
                  <a:txBody>
                    <a:bodyPr/>
                    <a:lstStyle/>
                    <a:p>
                      <a:r>
                        <a:rPr lang="it-IT" sz="1800" dirty="0"/>
                        <a:t>Glove</a:t>
                      </a:r>
                    </a:p>
                  </a:txBody>
                  <a:tcPr marT="45707" marB="45707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14374">
                <a:tc>
                  <a:txBody>
                    <a:bodyPr/>
                    <a:lstStyle/>
                    <a:p>
                      <a:r>
                        <a:rPr lang="it-IT" sz="1800" dirty="0"/>
                        <a:t>Hands</a:t>
                      </a:r>
                    </a:p>
                  </a:txBody>
                  <a:tcPr marT="45707" marB="45707"/>
                </a:tc>
                <a:tc>
                  <a:txBody>
                    <a:bodyPr/>
                    <a:lstStyle/>
                    <a:p>
                      <a:endParaRPr lang="it-IT" sz="1800" dirty="0"/>
                    </a:p>
                  </a:txBody>
                  <a:tcPr marT="45707" marB="45707"/>
                </a:tc>
                <a:tc>
                  <a:txBody>
                    <a:bodyPr/>
                    <a:lstStyle/>
                    <a:p>
                      <a:r>
                        <a:rPr lang="it-IT" sz="1800" dirty="0"/>
                        <a:t>Keyboard, mouse,</a:t>
                      </a:r>
                      <a:r>
                        <a:rPr lang="it-IT" sz="1800" baseline="0" dirty="0"/>
                        <a:t> touchscreen, touchpad, glove</a:t>
                      </a:r>
                      <a:endParaRPr lang="it-IT" sz="1800" dirty="0"/>
                    </a:p>
                  </a:txBody>
                  <a:tcPr marT="45707" marB="45707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729">
                <a:tc>
                  <a:txBody>
                    <a:bodyPr/>
                    <a:lstStyle/>
                    <a:p>
                      <a:r>
                        <a:rPr lang="it-IT" sz="1800" dirty="0"/>
                        <a:t>Voice</a:t>
                      </a:r>
                    </a:p>
                  </a:txBody>
                  <a:tcPr marT="45707" marB="45707"/>
                </a:tc>
                <a:tc>
                  <a:txBody>
                    <a:bodyPr/>
                    <a:lstStyle/>
                    <a:p>
                      <a:endParaRPr lang="it-IT" sz="1800" dirty="0"/>
                    </a:p>
                  </a:txBody>
                  <a:tcPr marT="45707" marB="45707"/>
                </a:tc>
                <a:tc>
                  <a:txBody>
                    <a:bodyPr/>
                    <a:lstStyle/>
                    <a:p>
                      <a:r>
                        <a:rPr lang="it-IT" sz="1800" dirty="0"/>
                        <a:t>Voice recognition</a:t>
                      </a:r>
                    </a:p>
                  </a:txBody>
                  <a:tcPr marT="45707" marB="45707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729">
                <a:tc>
                  <a:txBody>
                    <a:bodyPr/>
                    <a:lstStyle/>
                    <a:p>
                      <a:r>
                        <a:rPr lang="it-IT" sz="1800" dirty="0"/>
                        <a:t>Eyes</a:t>
                      </a:r>
                    </a:p>
                  </a:txBody>
                  <a:tcPr marT="45707" marB="45707"/>
                </a:tc>
                <a:tc>
                  <a:txBody>
                    <a:bodyPr/>
                    <a:lstStyle/>
                    <a:p>
                      <a:endParaRPr lang="it-IT" sz="1800" dirty="0"/>
                    </a:p>
                  </a:txBody>
                  <a:tcPr marT="45707" marB="45707"/>
                </a:tc>
                <a:tc>
                  <a:txBody>
                    <a:bodyPr/>
                    <a:lstStyle/>
                    <a:p>
                      <a:r>
                        <a:rPr lang="it-IT" sz="1800" dirty="0"/>
                        <a:t>Eye tracking</a:t>
                      </a:r>
                    </a:p>
                  </a:txBody>
                  <a:tcPr marT="45707" marB="45707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729">
                <a:tc>
                  <a:txBody>
                    <a:bodyPr/>
                    <a:lstStyle/>
                    <a:p>
                      <a:r>
                        <a:rPr lang="it-IT" sz="1800" dirty="0"/>
                        <a:t>Position, gesture</a:t>
                      </a:r>
                    </a:p>
                  </a:txBody>
                  <a:tcPr marT="45707" marB="45707"/>
                </a:tc>
                <a:tc>
                  <a:txBody>
                    <a:bodyPr/>
                    <a:lstStyle/>
                    <a:p>
                      <a:endParaRPr lang="it-IT" sz="1800" dirty="0"/>
                    </a:p>
                  </a:txBody>
                  <a:tcPr marT="45707" marB="45707"/>
                </a:tc>
                <a:tc>
                  <a:txBody>
                    <a:bodyPr/>
                    <a:lstStyle/>
                    <a:p>
                      <a:r>
                        <a:rPr lang="it-IT" sz="1800" dirty="0"/>
                        <a:t>Gesture recognition</a:t>
                      </a:r>
                    </a:p>
                  </a:txBody>
                  <a:tcPr marT="45707" marB="45707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>
            <a:extLst>
              <a:ext uri="{FF2B5EF4-FFF2-40B4-BE49-F238E27FC236}">
                <a16:creationId xmlns:a16="http://schemas.microsoft.com/office/drawing/2014/main" id="{A57969A2-6034-752B-8557-34F0A18C6A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Context </a:t>
            </a:r>
          </a:p>
        </p:txBody>
      </p:sp>
      <p:sp>
        <p:nvSpPr>
          <p:cNvPr id="22531" name="Content Placeholder 2">
            <a:extLst>
              <a:ext uri="{FF2B5EF4-FFF2-40B4-BE49-F238E27FC236}">
                <a16:creationId xmlns:a16="http://schemas.microsoft.com/office/drawing/2014/main" id="{157D554E-55BB-E305-F281-BBCD89DE78A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it-IT" altLang="it-IT" dirty="0"/>
              <a:t>One </a:t>
            </a:r>
            <a:r>
              <a:rPr lang="it-IT" altLang="it-IT" dirty="0" err="1"/>
              <a:t>application</a:t>
            </a:r>
            <a:r>
              <a:rPr lang="it-IT" altLang="it-IT" dirty="0"/>
              <a:t>, </a:t>
            </a:r>
            <a:r>
              <a:rPr lang="it-IT" altLang="it-IT" dirty="0" err="1"/>
              <a:t>many</a:t>
            </a:r>
            <a:r>
              <a:rPr lang="it-IT" altLang="it-IT" dirty="0"/>
              <a:t> </a:t>
            </a:r>
            <a:r>
              <a:rPr lang="it-IT" altLang="it-IT" dirty="0" err="1"/>
              <a:t>UIs</a:t>
            </a:r>
            <a:endParaRPr lang="it-IT" altLang="it-IT" dirty="0"/>
          </a:p>
        </p:txBody>
      </p:sp>
      <p:pic>
        <p:nvPicPr>
          <p:cNvPr id="22532" name="Picture 3">
            <a:extLst>
              <a:ext uri="{FF2B5EF4-FFF2-40B4-BE49-F238E27FC236}">
                <a16:creationId xmlns:a16="http://schemas.microsoft.com/office/drawing/2014/main" id="{E2FF16BF-1C87-BF90-550F-8B98CB8E1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4826" y="2455574"/>
            <a:ext cx="8208963" cy="3024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3" name="TextBox 4">
            <a:extLst>
              <a:ext uri="{FF2B5EF4-FFF2-40B4-BE49-F238E27FC236}">
                <a16:creationId xmlns:a16="http://schemas.microsoft.com/office/drawing/2014/main" id="{3506FD01-903B-C661-29FA-479676643D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9557" y="5654387"/>
            <a:ext cx="66582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</a:rPr>
              <a:t>Web</a:t>
            </a:r>
          </a:p>
        </p:txBody>
      </p:sp>
      <p:sp>
        <p:nvSpPr>
          <p:cNvPr id="22534" name="TextBox 5">
            <a:extLst>
              <a:ext uri="{FF2B5EF4-FFF2-40B4-BE49-F238E27FC236}">
                <a16:creationId xmlns:a16="http://schemas.microsoft.com/office/drawing/2014/main" id="{AF2E2E05-6A29-18FD-4BA7-B1079F3259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4274" y="5589299"/>
            <a:ext cx="104009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</a:rPr>
              <a:t>Desktop</a:t>
            </a:r>
          </a:p>
        </p:txBody>
      </p:sp>
      <p:sp>
        <p:nvSpPr>
          <p:cNvPr id="22535" name="TextBox 6">
            <a:extLst>
              <a:ext uri="{FF2B5EF4-FFF2-40B4-BE49-F238E27FC236}">
                <a16:creationId xmlns:a16="http://schemas.microsoft.com/office/drawing/2014/main" id="{F3E15761-C54A-ECDF-EF9C-3D1118E8C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09973" y="5565487"/>
            <a:ext cx="92044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</a:rPr>
              <a:t>Mobile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>
            <a:extLst>
              <a:ext uri="{FF2B5EF4-FFF2-40B4-BE49-F238E27FC236}">
                <a16:creationId xmlns:a16="http://schemas.microsoft.com/office/drawing/2014/main" id="{ED08934A-752F-F4C7-A194-08E9553049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 dirty="0"/>
              <a:t>Context </a:t>
            </a:r>
          </a:p>
        </p:txBody>
      </p:sp>
      <p:sp>
        <p:nvSpPr>
          <p:cNvPr id="23556" name="TextBox 6">
            <a:extLst>
              <a:ext uri="{FF2B5EF4-FFF2-40B4-BE49-F238E27FC236}">
                <a16:creationId xmlns:a16="http://schemas.microsoft.com/office/drawing/2014/main" id="{AB0D5939-0D07-54E4-5D9D-B57D30170E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42598" y="5216525"/>
            <a:ext cx="82048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</a:rPr>
              <a:t>Tablet</a:t>
            </a:r>
          </a:p>
        </p:txBody>
      </p:sp>
      <p:pic>
        <p:nvPicPr>
          <p:cNvPr id="23557" name="Picture 9" descr="See the source image">
            <a:extLst>
              <a:ext uri="{FF2B5EF4-FFF2-40B4-BE49-F238E27FC236}">
                <a16:creationId xmlns:a16="http://schemas.microsoft.com/office/drawing/2014/main" id="{F7650D72-0C01-2E29-E03E-28664E168E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088" y="2852738"/>
            <a:ext cx="2603500" cy="194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8" name="Picture 2" descr="Image result for smart watch pictures">
            <a:extLst>
              <a:ext uri="{FF2B5EF4-FFF2-40B4-BE49-F238E27FC236}">
                <a16:creationId xmlns:a16="http://schemas.microsoft.com/office/drawing/2014/main" id="{A06DA961-474C-4112-D159-01DE217EA1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3339" y="2386014"/>
            <a:ext cx="2066925" cy="240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9" name="TextBox 6">
            <a:extLst>
              <a:ext uri="{FF2B5EF4-FFF2-40B4-BE49-F238E27FC236}">
                <a16:creationId xmlns:a16="http://schemas.microsoft.com/office/drawing/2014/main" id="{302FE761-AA74-BF5D-E826-14F5AB817D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931" y="5149850"/>
            <a:ext cx="143622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</a:rPr>
              <a:t>Smartwatch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36F85A-B6B6-0317-D1EB-5DF4F1734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altLang="it-IT" dirty="0"/>
              <a:t>One </a:t>
            </a:r>
            <a:r>
              <a:rPr lang="it-IT" altLang="it-IT" dirty="0" err="1"/>
              <a:t>application</a:t>
            </a:r>
            <a:r>
              <a:rPr lang="it-IT" altLang="it-IT" dirty="0"/>
              <a:t>, </a:t>
            </a:r>
            <a:r>
              <a:rPr lang="it-IT" altLang="it-IT" dirty="0" err="1"/>
              <a:t>many</a:t>
            </a:r>
            <a:r>
              <a:rPr lang="it-IT" altLang="it-IT" dirty="0"/>
              <a:t> </a:t>
            </a:r>
            <a:r>
              <a:rPr lang="it-IT" altLang="it-IT" dirty="0" err="1"/>
              <a:t>UIs</a:t>
            </a:r>
            <a:endParaRPr lang="it-IT" altLang="it-IT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>
            <a:extLst>
              <a:ext uri="{FF2B5EF4-FFF2-40B4-BE49-F238E27FC236}">
                <a16:creationId xmlns:a16="http://schemas.microsoft.com/office/drawing/2014/main" id="{E151D338-3BC5-8BFD-2E8B-B3D3A4E2FF0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Principles - simplicity</a:t>
            </a:r>
          </a:p>
        </p:txBody>
      </p:sp>
      <p:pic>
        <p:nvPicPr>
          <p:cNvPr id="24580" name="Picture 2">
            <a:extLst>
              <a:ext uri="{FF2B5EF4-FFF2-40B4-BE49-F238E27FC236}">
                <a16:creationId xmlns:a16="http://schemas.microsoft.com/office/drawing/2014/main" id="{3000E81A-B8D7-7B71-C70A-3C7BAC2A4C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8076" y="1844675"/>
            <a:ext cx="5495925" cy="420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1" name="TextBox 5">
            <a:extLst>
              <a:ext uri="{FF2B5EF4-FFF2-40B4-BE49-F238E27FC236}">
                <a16:creationId xmlns:a16="http://schemas.microsoft.com/office/drawing/2014/main" id="{48BEBA54-AD6A-E09D-5C7F-49A235A2FD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3975" y="1844675"/>
            <a:ext cx="2952750" cy="4000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it-IT" altLang="it-IT" sz="2000" dirty="0" err="1">
                <a:latin typeface="Calibri" panose="020F0502020204030204" pitchFamily="34" charset="0"/>
              </a:rPr>
              <a:t>Complexity</a:t>
            </a:r>
            <a:r>
              <a:rPr lang="it-IT" altLang="it-IT" sz="2000" dirty="0">
                <a:latin typeface="Calibri" panose="020F0502020204030204" pitchFamily="34" charset="0"/>
              </a:rPr>
              <a:t> of </a:t>
            </a:r>
            <a:r>
              <a:rPr lang="it-IT" altLang="it-IT" sz="2000" dirty="0" err="1">
                <a:latin typeface="Calibri" panose="020F0502020204030204" pitchFamily="34" charset="0"/>
              </a:rPr>
              <a:t>usage</a:t>
            </a: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24582" name="TextBox 7">
            <a:extLst>
              <a:ext uri="{FF2B5EF4-FFF2-40B4-BE49-F238E27FC236}">
                <a16:creationId xmlns:a16="http://schemas.microsoft.com/office/drawing/2014/main" id="{A3147D1E-B416-C966-6C56-2F4863248C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7625" y="3767139"/>
            <a:ext cx="2952750" cy="70643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it-IT" altLang="it-IT" sz="2000" dirty="0" err="1">
                <a:latin typeface="Calibri" panose="020F0502020204030204" pitchFamily="34" charset="0"/>
              </a:rPr>
              <a:t>Complexity</a:t>
            </a:r>
            <a:r>
              <a:rPr lang="it-IT" altLang="it-IT" sz="2000" dirty="0">
                <a:latin typeface="Calibri" panose="020F0502020204030204" pitchFamily="34" charset="0"/>
              </a:rPr>
              <a:t> of 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it-IT" altLang="it-IT" sz="2000" dirty="0" err="1">
                <a:latin typeface="Calibri" panose="020F0502020204030204" pitchFamily="34" charset="0"/>
              </a:rPr>
              <a:t>functions</a:t>
            </a: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24583" name="TextBox 8">
            <a:extLst>
              <a:ext uri="{FF2B5EF4-FFF2-40B4-BE49-F238E27FC236}">
                <a16:creationId xmlns:a16="http://schemas.microsoft.com/office/drawing/2014/main" id="{5110F410-8E44-0DD9-5CEA-516D63AF24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8075" y="5300664"/>
            <a:ext cx="2952750" cy="707886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it-IT" altLang="it-IT" sz="2000" dirty="0" err="1">
                <a:latin typeface="Calibri" panose="020F0502020204030204" pitchFamily="34" charset="0"/>
              </a:rPr>
              <a:t>Complexity</a:t>
            </a:r>
            <a:r>
              <a:rPr lang="it-IT" altLang="it-IT" sz="2000" dirty="0">
                <a:latin typeface="Calibri" panose="020F0502020204030204" pitchFamily="34" charset="0"/>
              </a:rPr>
              <a:t> of </a:t>
            </a:r>
            <a:r>
              <a:rPr lang="it-IT" altLang="it-IT" sz="2000" dirty="0" err="1">
                <a:latin typeface="Calibri" panose="020F0502020204030204" pitchFamily="34" charset="0"/>
              </a:rPr>
              <a:t>structure</a:t>
            </a:r>
            <a:endParaRPr lang="it-IT" altLang="it-IT" sz="2000" dirty="0">
              <a:latin typeface="Calibri" panose="020F0502020204030204" pitchFamily="34" charset="0"/>
            </a:endParaRP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it-IT" altLang="it-IT" sz="200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>
            <a:extLst>
              <a:ext uri="{FF2B5EF4-FFF2-40B4-BE49-F238E27FC236}">
                <a16:creationId xmlns:a16="http://schemas.microsoft.com/office/drawing/2014/main" id="{75EE0A4C-1F39-CC5B-622E-E4E98BB8CA9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Simplicity</a:t>
            </a:r>
          </a:p>
        </p:txBody>
      </p:sp>
      <p:sp>
        <p:nvSpPr>
          <p:cNvPr id="26627" name="Content Placeholder 2">
            <a:extLst>
              <a:ext uri="{FF2B5EF4-FFF2-40B4-BE49-F238E27FC236}">
                <a16:creationId xmlns:a16="http://schemas.microsoft.com/office/drawing/2014/main" id="{99FF67BF-636D-BFAC-4D2F-C7A77AA9B5B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dirty="0"/>
              <a:t>UI should be as simple, as allowed by complexity of structure, of functionality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E9C5B-10D7-BA57-0EE8-694988C78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Ex RVC - </a:t>
            </a:r>
            <a:r>
              <a:rPr lang="it-IT" dirty="0" err="1"/>
              <a:t>basic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DEEB27-E966-A539-E5A1-ADC481882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 err="1"/>
              <a:t>Functions</a:t>
            </a:r>
            <a:r>
              <a:rPr lang="it-IT" dirty="0"/>
              <a:t>: </a:t>
            </a:r>
            <a:r>
              <a:rPr lang="it-IT" dirty="0" err="1"/>
              <a:t>clean</a:t>
            </a:r>
            <a:r>
              <a:rPr lang="it-IT" dirty="0"/>
              <a:t>, (</a:t>
            </a:r>
            <a:r>
              <a:rPr lang="it-IT" dirty="0" err="1"/>
              <a:t>map</a:t>
            </a:r>
            <a:r>
              <a:rPr lang="it-IT" dirty="0"/>
              <a:t>)</a:t>
            </a:r>
          </a:p>
          <a:p>
            <a:endParaRPr lang="it-IT" dirty="0"/>
          </a:p>
          <a:p>
            <a:pPr marL="457200" lvl="1" indent="0">
              <a:buNone/>
            </a:pPr>
            <a:endParaRPr lang="it-IT" dirty="0"/>
          </a:p>
          <a:p>
            <a:r>
              <a:rPr lang="it-IT" dirty="0"/>
              <a:t>Interaction</a:t>
            </a:r>
          </a:p>
          <a:p>
            <a:pPr lvl="1"/>
            <a:r>
              <a:rPr lang="it-IT" dirty="0"/>
              <a:t>Option1: 1 </a:t>
            </a:r>
            <a:r>
              <a:rPr lang="it-IT" dirty="0" err="1"/>
              <a:t>button</a:t>
            </a:r>
            <a:endParaRPr lang="it-IT" dirty="0"/>
          </a:p>
          <a:p>
            <a:pPr lvl="2"/>
            <a:r>
              <a:rPr lang="it-IT" dirty="0"/>
              <a:t>press 3 seconds: on, press 5 seconds: off, press 3 times </a:t>
            </a:r>
            <a:r>
              <a:rPr lang="it-IT" dirty="0" err="1"/>
              <a:t>quickly</a:t>
            </a:r>
            <a:r>
              <a:rPr lang="it-IT" dirty="0"/>
              <a:t>: </a:t>
            </a:r>
            <a:r>
              <a:rPr lang="it-IT" dirty="0" err="1"/>
              <a:t>clean</a:t>
            </a:r>
            <a:endParaRPr lang="it-IT" dirty="0"/>
          </a:p>
          <a:p>
            <a:pPr lvl="1"/>
            <a:r>
              <a:rPr lang="it-IT" dirty="0"/>
              <a:t>Option2: 2 </a:t>
            </a:r>
            <a:r>
              <a:rPr lang="it-IT" dirty="0" err="1"/>
              <a:t>buttons</a:t>
            </a:r>
            <a:r>
              <a:rPr lang="it-IT" dirty="0"/>
              <a:t> + 4 inch display</a:t>
            </a:r>
          </a:p>
          <a:p>
            <a:pPr lvl="2"/>
            <a:r>
              <a:rPr lang="it-IT" dirty="0"/>
              <a:t>On off, </a:t>
            </a:r>
            <a:r>
              <a:rPr lang="it-IT" dirty="0" err="1"/>
              <a:t>clean</a:t>
            </a:r>
            <a:r>
              <a:rPr lang="it-IT" dirty="0"/>
              <a:t>. Display shows status</a:t>
            </a:r>
          </a:p>
          <a:p>
            <a:pPr lvl="1"/>
            <a:r>
              <a:rPr lang="it-IT" dirty="0"/>
              <a:t>Option3: 3 </a:t>
            </a:r>
            <a:r>
              <a:rPr lang="it-IT" dirty="0" err="1"/>
              <a:t>buttons</a:t>
            </a:r>
            <a:endParaRPr lang="it-IT" dirty="0"/>
          </a:p>
          <a:p>
            <a:pPr lvl="2"/>
            <a:r>
              <a:rPr lang="it-IT" dirty="0"/>
              <a:t>On off, </a:t>
            </a:r>
            <a:r>
              <a:rPr lang="it-IT" dirty="0" err="1"/>
              <a:t>clean</a:t>
            </a:r>
            <a:r>
              <a:rPr lang="it-IT" dirty="0"/>
              <a:t>, </a:t>
            </a:r>
            <a:r>
              <a:rPr lang="it-IT" dirty="0" err="1"/>
              <a:t>map</a:t>
            </a:r>
            <a:endParaRPr lang="it-IT" dirty="0"/>
          </a:p>
          <a:p>
            <a:pPr lvl="1"/>
            <a:r>
              <a:rPr lang="it-IT" dirty="0"/>
              <a:t>Option4: App on smartphone, </a:t>
            </a:r>
            <a:r>
              <a:rPr lang="it-IT" dirty="0" err="1"/>
              <a:t>several</a:t>
            </a:r>
            <a:r>
              <a:rPr lang="it-IT" dirty="0"/>
              <a:t> windows</a:t>
            </a:r>
          </a:p>
          <a:p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8FFA35-1214-8743-3477-11BD5E77D9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02" t="26199" r="20074" b="22000"/>
          <a:stretch>
            <a:fillRect/>
          </a:stretch>
        </p:blipFill>
        <p:spPr bwMode="auto">
          <a:xfrm>
            <a:off x="5919952" y="1027906"/>
            <a:ext cx="4811252" cy="2542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3987BD34-605B-0B48-9191-A574D31C922A}"/>
              </a:ext>
            </a:extLst>
          </p:cNvPr>
          <p:cNvSpPr/>
          <p:nvPr/>
        </p:nvSpPr>
        <p:spPr>
          <a:xfrm>
            <a:off x="7930055" y="4177862"/>
            <a:ext cx="3137338" cy="1415749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best option?</a:t>
            </a:r>
          </a:p>
        </p:txBody>
      </p:sp>
    </p:spTree>
    <p:extLst>
      <p:ext uri="{BB962C8B-B14F-4D97-AF65-F5344CB8AC3E}">
        <p14:creationId xmlns:p14="http://schemas.microsoft.com/office/powerpoint/2010/main" val="3145921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>
            <a:extLst>
              <a:ext uri="{FF2B5EF4-FFF2-40B4-BE49-F238E27FC236}">
                <a16:creationId xmlns:a16="http://schemas.microsoft.com/office/drawing/2014/main" id="{2261FCD1-D481-4D11-F740-B085B4AA58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790700" y="2971800"/>
            <a:ext cx="8610600" cy="914400"/>
          </a:xfrm>
        </p:spPr>
        <p:txBody>
          <a:bodyPr>
            <a:normAutofit fontScale="90000"/>
          </a:bodyPr>
          <a:lstStyle/>
          <a:p>
            <a:pPr algn="ctr"/>
            <a:r>
              <a:rPr lang="it-IT" altLang="fr-FR" dirty="0"/>
              <a:t>Or,  </a:t>
            </a:r>
            <a:r>
              <a:rPr lang="it-IT" altLang="fr-FR" dirty="0" err="1"/>
              <a:t>Usability</a:t>
            </a:r>
            <a:r>
              <a:rPr lang="it-IT" altLang="fr-FR" dirty="0"/>
              <a:t> </a:t>
            </a:r>
            <a:br>
              <a:rPr lang="it-IT" altLang="fr-FR" dirty="0"/>
            </a:br>
            <a:br>
              <a:rPr lang="it-IT" altLang="fr-FR" dirty="0"/>
            </a:br>
            <a:br>
              <a:rPr lang="it-IT" altLang="fr-FR" dirty="0"/>
            </a:br>
            <a:r>
              <a:rPr lang="it-IT" altLang="fr-FR" dirty="0"/>
              <a:t>(NF </a:t>
            </a:r>
            <a:r>
              <a:rPr lang="it-IT" altLang="fr-FR" dirty="0" err="1"/>
              <a:t>requirement</a:t>
            </a:r>
            <a:r>
              <a:rPr lang="it-IT" altLang="fr-FR" dirty="0"/>
              <a:t>)</a:t>
            </a:r>
            <a:endParaRPr lang="fr-FR" altLang="fr-FR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6AE19-F921-3191-F9CC-36B04231F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Ex RVC - </a:t>
            </a:r>
            <a:r>
              <a:rPr lang="it-IT" dirty="0" err="1"/>
              <a:t>advanced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8EB1A-EC99-39EA-C954-2E378B3F6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Functions</a:t>
            </a:r>
            <a:r>
              <a:rPr lang="it-IT" dirty="0"/>
              <a:t>: </a:t>
            </a:r>
          </a:p>
          <a:p>
            <a:pPr lvl="1"/>
            <a:r>
              <a:rPr lang="it-IT" dirty="0" err="1"/>
              <a:t>Manage</a:t>
            </a:r>
            <a:r>
              <a:rPr lang="it-IT" dirty="0"/>
              <a:t> multiple </a:t>
            </a:r>
            <a:r>
              <a:rPr lang="it-IT" dirty="0" err="1"/>
              <a:t>spaces</a:t>
            </a:r>
            <a:r>
              <a:rPr lang="it-IT" dirty="0"/>
              <a:t> (</a:t>
            </a:r>
            <a:r>
              <a:rPr lang="it-IT" dirty="0" err="1"/>
              <a:t>many</a:t>
            </a:r>
            <a:r>
              <a:rPr lang="it-IT" dirty="0"/>
              <a:t> rooms,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houses</a:t>
            </a:r>
            <a:r>
              <a:rPr lang="it-IT" dirty="0"/>
              <a:t>)</a:t>
            </a:r>
          </a:p>
          <a:p>
            <a:pPr lvl="1"/>
            <a:r>
              <a:rPr lang="it-IT" dirty="0"/>
              <a:t>Plan </a:t>
            </a:r>
            <a:r>
              <a:rPr lang="it-IT" dirty="0" err="1"/>
              <a:t>cleaning</a:t>
            </a:r>
            <a:r>
              <a:rPr lang="it-IT" dirty="0"/>
              <a:t> (</a:t>
            </a:r>
            <a:r>
              <a:rPr lang="it-IT" dirty="0" err="1"/>
              <a:t>every</a:t>
            </a:r>
            <a:r>
              <a:rPr lang="it-IT" dirty="0"/>
              <a:t> </a:t>
            </a:r>
            <a:r>
              <a:rPr lang="it-IT" dirty="0" err="1"/>
              <a:t>Tuesday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6am do room1, </a:t>
            </a:r>
            <a:r>
              <a:rPr lang="it-IT" dirty="0" err="1"/>
              <a:t>wed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7 </a:t>
            </a:r>
            <a:r>
              <a:rPr lang="it-IT" dirty="0" err="1"/>
              <a:t>am</a:t>
            </a:r>
            <a:r>
              <a:rPr lang="it-IT" dirty="0"/>
              <a:t> room 2)</a:t>
            </a:r>
          </a:p>
          <a:p>
            <a:pPr lvl="1"/>
            <a:r>
              <a:rPr lang="it-IT" dirty="0"/>
              <a:t>Show status (</a:t>
            </a:r>
            <a:r>
              <a:rPr lang="it-IT" dirty="0" err="1"/>
              <a:t>where</a:t>
            </a:r>
            <a:r>
              <a:rPr lang="it-IT" dirty="0"/>
              <a:t> robot </a:t>
            </a:r>
            <a:r>
              <a:rPr lang="it-IT" dirty="0" err="1"/>
              <a:t>is</a:t>
            </a:r>
            <a:r>
              <a:rPr lang="it-IT" dirty="0"/>
              <a:t>, </a:t>
            </a:r>
            <a:r>
              <a:rPr lang="it-IT" dirty="0" err="1"/>
              <a:t>bag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full, .. )</a:t>
            </a:r>
          </a:p>
          <a:p>
            <a:pPr lvl="1"/>
            <a:r>
              <a:rPr lang="it-IT" dirty="0"/>
              <a:t>Show </a:t>
            </a:r>
            <a:r>
              <a:rPr lang="it-IT" dirty="0" err="1"/>
              <a:t>maps</a:t>
            </a:r>
            <a:r>
              <a:rPr lang="it-IT" dirty="0"/>
              <a:t> </a:t>
            </a:r>
            <a:r>
              <a:rPr lang="it-IT" dirty="0" err="1"/>
              <a:t>collected</a:t>
            </a:r>
            <a:endParaRPr lang="it-IT" dirty="0"/>
          </a:p>
          <a:p>
            <a:pPr lvl="1"/>
            <a:endParaRPr lang="it-IT" dirty="0"/>
          </a:p>
          <a:p>
            <a:r>
              <a:rPr lang="it-IT" dirty="0" err="1"/>
              <a:t>Structure</a:t>
            </a:r>
            <a:endParaRPr lang="it-IT" dirty="0"/>
          </a:p>
          <a:p>
            <a:pPr lvl="1"/>
            <a:r>
              <a:rPr lang="it-IT" dirty="0"/>
              <a:t>One </a:t>
            </a:r>
            <a:r>
              <a:rPr lang="it-IT" dirty="0" err="1"/>
              <a:t>charging</a:t>
            </a:r>
            <a:r>
              <a:rPr lang="it-IT" dirty="0"/>
              <a:t> station per </a:t>
            </a:r>
            <a:r>
              <a:rPr lang="it-IT" dirty="0" err="1"/>
              <a:t>space</a:t>
            </a:r>
            <a:endParaRPr lang="it-IT" dirty="0"/>
          </a:p>
          <a:p>
            <a:r>
              <a:rPr lang="it-IT" dirty="0"/>
              <a:t>UI</a:t>
            </a:r>
          </a:p>
          <a:p>
            <a:pPr lvl="1"/>
            <a:r>
              <a:rPr lang="it-IT" dirty="0"/>
              <a:t>Smartphone app with </a:t>
            </a:r>
            <a:r>
              <a:rPr lang="it-IT" dirty="0" err="1"/>
              <a:t>several</a:t>
            </a:r>
            <a:r>
              <a:rPr lang="it-IT" dirty="0"/>
              <a:t> windows and </a:t>
            </a:r>
            <a:r>
              <a:rPr lang="it-IT" dirty="0" err="1"/>
              <a:t>commands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750776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85F18-B51F-A1A4-E565-6978BA014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Ex RVC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B3672-9548-9DCF-7947-A1845A4EA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Basic vs </a:t>
            </a:r>
            <a:r>
              <a:rPr lang="it-IT" dirty="0" err="1"/>
              <a:t>advanced</a:t>
            </a:r>
            <a:endParaRPr lang="it-IT" dirty="0"/>
          </a:p>
          <a:p>
            <a:pPr lvl="1"/>
            <a:r>
              <a:rPr lang="it-IT" dirty="0"/>
              <a:t>More </a:t>
            </a:r>
            <a:r>
              <a:rPr lang="it-IT" dirty="0" err="1"/>
              <a:t>functions</a:t>
            </a:r>
            <a:r>
              <a:rPr lang="it-IT" dirty="0"/>
              <a:t>, more </a:t>
            </a:r>
            <a:r>
              <a:rPr lang="it-IT" dirty="0" err="1"/>
              <a:t>structure</a:t>
            </a:r>
            <a:r>
              <a:rPr lang="it-IT" dirty="0"/>
              <a:t>, more </a:t>
            </a:r>
            <a:r>
              <a:rPr lang="it-IT" dirty="0" err="1"/>
              <a:t>complex</a:t>
            </a:r>
            <a:r>
              <a:rPr lang="it-IT" dirty="0"/>
              <a:t> UI</a:t>
            </a:r>
          </a:p>
          <a:p>
            <a:pPr lvl="1"/>
            <a:endParaRPr lang="it-IT" dirty="0"/>
          </a:p>
          <a:p>
            <a:r>
              <a:rPr lang="it-IT" dirty="0"/>
              <a:t>Basic</a:t>
            </a:r>
          </a:p>
          <a:p>
            <a:pPr lvl="1"/>
            <a:r>
              <a:rPr lang="it-IT" dirty="0"/>
              <a:t>Given set of </a:t>
            </a:r>
            <a:r>
              <a:rPr lang="it-IT" dirty="0" err="1"/>
              <a:t>functions</a:t>
            </a:r>
            <a:r>
              <a:rPr lang="it-IT" dirty="0"/>
              <a:t> (ex </a:t>
            </a:r>
            <a:r>
              <a:rPr lang="it-IT" dirty="0" err="1"/>
              <a:t>basic</a:t>
            </a:r>
            <a:r>
              <a:rPr lang="it-IT" dirty="0"/>
              <a:t> </a:t>
            </a:r>
            <a:r>
              <a:rPr lang="it-IT" dirty="0" err="1"/>
              <a:t>version</a:t>
            </a:r>
            <a:r>
              <a:rPr lang="it-IT" dirty="0"/>
              <a:t>) UI can be more or </a:t>
            </a:r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simple</a:t>
            </a:r>
            <a:endParaRPr lang="it-IT" dirty="0"/>
          </a:p>
        </p:txBody>
      </p:sp>
      <p:sp>
        <p:nvSpPr>
          <p:cNvPr id="4" name="Cloud 3">
            <a:extLst>
              <a:ext uri="{FF2B5EF4-FFF2-40B4-BE49-F238E27FC236}">
                <a16:creationId xmlns:a16="http://schemas.microsoft.com/office/drawing/2014/main" id="{38187C56-E3E1-67EC-8C8E-A0EF58B16813}"/>
              </a:ext>
            </a:extLst>
          </p:cNvPr>
          <p:cNvSpPr/>
          <p:nvPr/>
        </p:nvSpPr>
        <p:spPr>
          <a:xfrm>
            <a:off x="4713890" y="4548352"/>
            <a:ext cx="4564117" cy="1497724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Keep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simple</a:t>
            </a:r>
            <a:r>
              <a:rPr lang="it-IT" dirty="0"/>
              <a:t>!!</a:t>
            </a:r>
          </a:p>
        </p:txBody>
      </p:sp>
    </p:spTree>
    <p:extLst>
      <p:ext uri="{BB962C8B-B14F-4D97-AF65-F5344CB8AC3E}">
        <p14:creationId xmlns:p14="http://schemas.microsoft.com/office/powerpoint/2010/main" val="10053765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>
            <a:extLst>
              <a:ext uri="{FF2B5EF4-FFF2-40B4-BE49-F238E27FC236}">
                <a16:creationId xmlns:a16="http://schemas.microsoft.com/office/drawing/2014/main" id="{5154CF52-1738-17AC-BFDA-3B452116CAD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Personas</a:t>
            </a:r>
          </a:p>
        </p:txBody>
      </p:sp>
      <p:sp>
        <p:nvSpPr>
          <p:cNvPr id="40963" name="Content Placeholder 2">
            <a:extLst>
              <a:ext uri="{FF2B5EF4-FFF2-40B4-BE49-F238E27FC236}">
                <a16:creationId xmlns:a16="http://schemas.microsoft.com/office/drawing/2014/main" id="{9209DF89-0A5C-0AAE-1FBD-0CACB2977E6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it-IT" altLang="it-IT"/>
              <a:t>Identify and describe typical users</a:t>
            </a:r>
          </a:p>
          <a:p>
            <a:r>
              <a:rPr lang="it-IT" altLang="it-IT"/>
              <a:t>A persona is a subset of actor (see later)</a:t>
            </a:r>
          </a:p>
          <a:p>
            <a:endParaRPr lang="it-IT" altLang="it-IT"/>
          </a:p>
          <a:p>
            <a:pPr lvl="1"/>
            <a:r>
              <a:rPr lang="it-IT" altLang="it-IT"/>
              <a:t>Ex persona1: female, middle age, professional, high income, married with children</a:t>
            </a:r>
          </a:p>
          <a:p>
            <a:pPr lvl="1"/>
            <a:r>
              <a:rPr lang="it-IT" altLang="it-IT"/>
              <a:t>Ex persona2: male, young, student, low income, not married 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>
            <a:extLst>
              <a:ext uri="{FF2B5EF4-FFF2-40B4-BE49-F238E27FC236}">
                <a16:creationId xmlns:a16="http://schemas.microsoft.com/office/drawing/2014/main" id="{B22CD289-E373-5CAF-E22E-31A7801C84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Personas</a:t>
            </a:r>
          </a:p>
        </p:txBody>
      </p:sp>
      <p:sp>
        <p:nvSpPr>
          <p:cNvPr id="41987" name="Content Placeholder 2">
            <a:extLst>
              <a:ext uri="{FF2B5EF4-FFF2-40B4-BE49-F238E27FC236}">
                <a16:creationId xmlns:a16="http://schemas.microsoft.com/office/drawing/2014/main" id="{5AE940A5-B3EB-AD80-CEEE-D76619E61F1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it-IT" altLang="it-IT"/>
              <a:t>For each persona describe life scenarios</a:t>
            </a:r>
          </a:p>
          <a:p>
            <a:pPr lvl="1"/>
            <a:r>
              <a:rPr lang="it-IT" altLang="it-IT"/>
              <a:t>Persona1, work day: wake up, breakfast, drive children to school, drive to office ...</a:t>
            </a:r>
          </a:p>
          <a:p>
            <a:pPr lvl="1"/>
            <a:r>
              <a:rPr lang="it-IT" altLang="it-IT"/>
              <a:t>Persona1, week end day: ...</a:t>
            </a:r>
          </a:p>
          <a:p>
            <a:pPr lvl="1"/>
            <a:endParaRPr lang="it-IT" altLang="it-IT"/>
          </a:p>
          <a:p>
            <a:r>
              <a:rPr lang="it-IT" altLang="it-IT"/>
              <a:t>For each persona /scenario identify possible interaction with application/object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>
            <a:extLst>
              <a:ext uri="{FF2B5EF4-FFF2-40B4-BE49-F238E27FC236}">
                <a16:creationId xmlns:a16="http://schemas.microsoft.com/office/drawing/2014/main" id="{C4E5E514-FE10-9EBB-2C90-F589912D803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Example</a:t>
            </a:r>
          </a:p>
        </p:txBody>
      </p:sp>
      <p:pic>
        <p:nvPicPr>
          <p:cNvPr id="43011" name="Picture 4">
            <a:extLst>
              <a:ext uri="{FF2B5EF4-FFF2-40B4-BE49-F238E27FC236}">
                <a16:creationId xmlns:a16="http://schemas.microsoft.com/office/drawing/2014/main" id="{CF6B3252-94EB-06EE-C4E3-B50612FA0C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9538" y="734218"/>
            <a:ext cx="7434262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>
            <a:extLst>
              <a:ext uri="{FF2B5EF4-FFF2-40B4-BE49-F238E27FC236}">
                <a16:creationId xmlns:a16="http://schemas.microsoft.com/office/drawing/2014/main" id="{A241E033-3FE0-0186-CD2D-A98791E8C6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Stories</a:t>
            </a:r>
          </a:p>
        </p:txBody>
      </p:sp>
      <p:sp>
        <p:nvSpPr>
          <p:cNvPr id="44035" name="Content Placeholder 2">
            <a:extLst>
              <a:ext uri="{FF2B5EF4-FFF2-40B4-BE49-F238E27FC236}">
                <a16:creationId xmlns:a16="http://schemas.microsoft.com/office/drawing/2014/main" id="{8D366A8D-D2E3-08B2-D2C6-0B4BDD0AB6F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it-IT" altLang="it-IT"/>
              <a:t>Help to understand interactions</a:t>
            </a:r>
          </a:p>
          <a:p>
            <a:pPr algn="just"/>
            <a:endParaRPr lang="it-IT" altLang="it-IT"/>
          </a:p>
          <a:p>
            <a:pPr algn="just"/>
            <a:r>
              <a:rPr lang="it-IT" altLang="it-IT"/>
              <a:t>Are a cheap way to illustrate design solution from user’s (persona’s) point of view </a:t>
            </a:r>
          </a:p>
          <a:p>
            <a:pPr algn="just"/>
            <a:endParaRPr lang="it-IT" altLang="it-IT"/>
          </a:p>
          <a:p>
            <a:pPr algn="just"/>
            <a:r>
              <a:rPr lang="it-IT" altLang="it-IT"/>
              <a:t>Tell user’s goals, motivations and actions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1">
            <a:extLst>
              <a:ext uri="{FF2B5EF4-FFF2-40B4-BE49-F238E27FC236}">
                <a16:creationId xmlns:a16="http://schemas.microsoft.com/office/drawing/2014/main" id="{F80F72B7-9E21-E5F5-8BB2-35D067EC0DB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Stories</a:t>
            </a:r>
          </a:p>
        </p:txBody>
      </p:sp>
      <p:sp>
        <p:nvSpPr>
          <p:cNvPr id="45059" name="Content Placeholder 2">
            <a:extLst>
              <a:ext uri="{FF2B5EF4-FFF2-40B4-BE49-F238E27FC236}">
                <a16:creationId xmlns:a16="http://schemas.microsoft.com/office/drawing/2014/main" id="{9878222D-D645-C654-837B-B238DB43A02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it-IT" altLang="it-IT"/>
              <a:t>“What should this product do?” </a:t>
            </a:r>
          </a:p>
          <a:p>
            <a:endParaRPr lang="it-IT" altLang="it-IT"/>
          </a:p>
          <a:p>
            <a:r>
              <a:rPr lang="it-IT" altLang="it-IT"/>
              <a:t>“How would user behave in this context?” </a:t>
            </a:r>
          </a:p>
          <a:p>
            <a:endParaRPr lang="it-IT" altLang="it-IT"/>
          </a:p>
          <a:p>
            <a:r>
              <a:rPr lang="it-IT" altLang="it-IT"/>
              <a:t>“What if...?”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1">
            <a:extLst>
              <a:ext uri="{FF2B5EF4-FFF2-40B4-BE49-F238E27FC236}">
                <a16:creationId xmlns:a16="http://schemas.microsoft.com/office/drawing/2014/main" id="{7F663095-86EE-A03F-3C50-C4FD8907F5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Stories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F2892-2028-46ED-8FB1-058AB0827E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defRPr/>
            </a:pPr>
            <a:r>
              <a:rPr lang="en" dirty="0"/>
              <a:t>Without your solution, present-based </a:t>
            </a:r>
          </a:p>
          <a:p>
            <a:pPr lvl="1" algn="just">
              <a:defRPr/>
            </a:pPr>
            <a:r>
              <a:rPr lang="en" dirty="0"/>
              <a:t>Focus is set on current practices that illustrate ‘state of the art’ and the problem context </a:t>
            </a:r>
          </a:p>
          <a:p>
            <a:pPr marL="457200" lvl="1" indent="0" algn="just">
              <a:buNone/>
              <a:defRPr/>
            </a:pPr>
            <a:endParaRPr lang="en" dirty="0"/>
          </a:p>
          <a:p>
            <a:pPr algn="just">
              <a:defRPr/>
            </a:pPr>
            <a:r>
              <a:rPr lang="en" dirty="0"/>
              <a:t>With your solution, future-based </a:t>
            </a:r>
          </a:p>
          <a:p>
            <a:pPr lvl="1" algn="just">
              <a:defRPr/>
            </a:pPr>
            <a:r>
              <a:rPr lang="en" dirty="0"/>
              <a:t>Focus on how problems could be addressed (without diving into details and jargon)</a:t>
            </a:r>
            <a:endParaRPr lang="it-IT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>
            <a:extLst>
              <a:ext uri="{FF2B5EF4-FFF2-40B4-BE49-F238E27FC236}">
                <a16:creationId xmlns:a16="http://schemas.microsoft.com/office/drawing/2014/main" id="{B41385DD-90BF-957E-DADD-FD0B384F7A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Stories</a:t>
            </a:r>
          </a:p>
        </p:txBody>
      </p:sp>
      <p:sp>
        <p:nvSpPr>
          <p:cNvPr id="47107" name="Content Placeholder 2">
            <a:extLst>
              <a:ext uri="{FF2B5EF4-FFF2-40B4-BE49-F238E27FC236}">
                <a16:creationId xmlns:a16="http://schemas.microsoft.com/office/drawing/2014/main" id="{65D1D22F-826C-43C4-6F00-9EDD88857BF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it-IT" altLang="it-IT" sz="3000"/>
              <a:t>In what settings will the product be used?</a:t>
            </a:r>
          </a:p>
          <a:p>
            <a:r>
              <a:rPr lang="it-IT" altLang="it-IT" sz="3000"/>
              <a:t>Is the persona frequently interrupted?</a:t>
            </a:r>
          </a:p>
          <a:p>
            <a:r>
              <a:rPr lang="it-IT" altLang="it-IT" sz="3000"/>
              <a:t>With what other products will it be used? </a:t>
            </a:r>
          </a:p>
          <a:p>
            <a:r>
              <a:rPr lang="it-IT" altLang="it-IT" sz="3000"/>
              <a:t>What primary activities does the persona need to perform to meet her goals? </a:t>
            </a:r>
          </a:p>
          <a:p>
            <a:r>
              <a:rPr lang="it-IT" altLang="it-IT" sz="3000"/>
              <a:t>What is the expected end result of using the product?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>
            <a:extLst>
              <a:ext uri="{FF2B5EF4-FFF2-40B4-BE49-F238E27FC236}">
                <a16:creationId xmlns:a16="http://schemas.microsoft.com/office/drawing/2014/main" id="{092ACF80-45A2-F996-2393-E4D8455655C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IT" dirty="0"/>
              <a:t>Example: </a:t>
            </a:r>
            <a:r>
              <a:rPr lang="en-GB" altLang="en-IT" dirty="0" err="1"/>
              <a:t>EZGas</a:t>
            </a:r>
            <a:endParaRPr lang="en-GB" altLang="en-IT" dirty="0"/>
          </a:p>
        </p:txBody>
      </p:sp>
      <p:sp>
        <p:nvSpPr>
          <p:cNvPr id="48131" name="Content Placeholder 2">
            <a:extLst>
              <a:ext uri="{FF2B5EF4-FFF2-40B4-BE49-F238E27FC236}">
                <a16:creationId xmlns:a16="http://schemas.microsoft.com/office/drawing/2014/main" id="{858F10B6-9615-DE95-C06B-5F27CD5058C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199" y="1690688"/>
            <a:ext cx="10515599" cy="3744636"/>
          </a:xfrm>
        </p:spPr>
        <p:txBody>
          <a:bodyPr/>
          <a:lstStyle/>
          <a:p>
            <a:pPr algn="just"/>
            <a:r>
              <a:rPr lang="en-GB" altLang="en-IT" dirty="0"/>
              <a:t>Persona 1: high-income professional, male, married, with children, 45 </a:t>
            </a:r>
            <a:r>
              <a:rPr lang="en-GB" altLang="en-IT" dirty="0" err="1"/>
              <a:t>yo</a:t>
            </a:r>
            <a:endParaRPr lang="en-GB" altLang="en-IT" dirty="0"/>
          </a:p>
          <a:p>
            <a:pPr lvl="1" algn="just"/>
            <a:r>
              <a:rPr lang="en-GB" altLang="en-IT" dirty="0"/>
              <a:t>Story: need to visit a client, morning in rush hour, is late, need to find </a:t>
            </a:r>
            <a:r>
              <a:rPr lang="en-GB" altLang="en-IT" u="sng" dirty="0"/>
              <a:t>closest</a:t>
            </a:r>
            <a:r>
              <a:rPr lang="en-GB" altLang="en-IT" dirty="0"/>
              <a:t> open station, no matter what price</a:t>
            </a:r>
          </a:p>
          <a:p>
            <a:pPr algn="just"/>
            <a:r>
              <a:rPr lang="en-GB" altLang="en-IT" dirty="0"/>
              <a:t>Persona 2: </a:t>
            </a:r>
            <a:r>
              <a:rPr lang="en-GB" altLang="en-IT" u="sng" dirty="0"/>
              <a:t>doctor</a:t>
            </a:r>
            <a:r>
              <a:rPr lang="en-GB" altLang="en-IT" dirty="0"/>
              <a:t>, female, 35</a:t>
            </a:r>
          </a:p>
          <a:p>
            <a:pPr lvl="1" algn="just"/>
            <a:r>
              <a:rPr lang="en-GB" altLang="en-IT" dirty="0"/>
              <a:t>Story: back from a long hospital shift, 2 am, alone, need to find the </a:t>
            </a:r>
            <a:r>
              <a:rPr lang="en-GB" altLang="en-IT" u="sng" dirty="0"/>
              <a:t>safest</a:t>
            </a:r>
            <a:r>
              <a:rPr lang="en-GB" altLang="en-IT" dirty="0"/>
              <a:t> place to refuel</a:t>
            </a:r>
          </a:p>
          <a:p>
            <a:pPr lvl="1" algn="just"/>
            <a:endParaRPr lang="en-GB" altLang="en-IT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>
            <a:extLst>
              <a:ext uri="{FF2B5EF4-FFF2-40B4-BE49-F238E27FC236}">
                <a16:creationId xmlns:a16="http://schemas.microsoft.com/office/drawing/2014/main" id="{45645212-1EE7-B5A8-5980-04A7A9FF49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fr-FR"/>
              <a:t>For more</a:t>
            </a:r>
            <a:endParaRPr lang="fr-FR" altLang="fr-FR"/>
          </a:p>
        </p:txBody>
      </p:sp>
      <p:sp>
        <p:nvSpPr>
          <p:cNvPr id="7171" name="Content Placeholder 2">
            <a:extLst>
              <a:ext uri="{FF2B5EF4-FFF2-40B4-BE49-F238E27FC236}">
                <a16:creationId xmlns:a16="http://schemas.microsoft.com/office/drawing/2014/main" id="{416F4910-4CCA-4C08-A8AE-733B1B8A164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it-IT" altLang="fr-FR" dirty="0"/>
              <a:t>02JSKOV Human Computer Interaction</a:t>
            </a:r>
          </a:p>
          <a:p>
            <a:r>
              <a:rPr lang="it-IT" altLang="fr-FR" dirty="0"/>
              <a:t>Prof. Luigi De </a:t>
            </a:r>
            <a:r>
              <a:rPr lang="it-IT" altLang="fr-FR" dirty="0" err="1"/>
              <a:t>Russis</a:t>
            </a:r>
            <a:endParaRPr lang="fr-FR" altLang="fr-FR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5" name="Content Placeholder 2">
            <a:extLst>
              <a:ext uri="{FF2B5EF4-FFF2-40B4-BE49-F238E27FC236}">
                <a16:creationId xmlns:a16="http://schemas.microsoft.com/office/drawing/2014/main" id="{A0881BFB-A611-BC2A-7612-191BB05CE1C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199" y="1690688"/>
            <a:ext cx="10353261" cy="4420497"/>
          </a:xfrm>
        </p:spPr>
        <p:txBody>
          <a:bodyPr/>
          <a:lstStyle/>
          <a:p>
            <a:pPr algn="just"/>
            <a:r>
              <a:rPr lang="en-GB" altLang="en-IT" dirty="0"/>
              <a:t>Persona 3: student, male, 22, low income</a:t>
            </a:r>
          </a:p>
          <a:p>
            <a:pPr lvl="1" algn="just"/>
            <a:r>
              <a:rPr lang="en-GB" altLang="en-IT" dirty="0"/>
              <a:t>Story: borrowed car from a friend, need to find the </a:t>
            </a:r>
            <a:r>
              <a:rPr lang="en-GB" altLang="en-IT" u="sng" dirty="0"/>
              <a:t>cheapest</a:t>
            </a:r>
            <a:r>
              <a:rPr lang="en-GB" altLang="en-IT" dirty="0"/>
              <a:t> place to refuel</a:t>
            </a:r>
          </a:p>
          <a:p>
            <a:pPr algn="just"/>
            <a:r>
              <a:rPr lang="en-GB" altLang="en-IT" dirty="0"/>
              <a:t>Persona 4: young professional female, 30, is very sensitive about pollution and greenhouse emissions, has a hybrid car</a:t>
            </a:r>
          </a:p>
          <a:p>
            <a:pPr lvl="1" algn="just"/>
            <a:r>
              <a:rPr lang="en-GB" altLang="en-IT" dirty="0"/>
              <a:t>Story: commutes home every weekend, needs to find a more </a:t>
            </a:r>
            <a:r>
              <a:rPr lang="en-GB" altLang="en-IT" u="sng" dirty="0"/>
              <a:t>sustainable</a:t>
            </a:r>
            <a:r>
              <a:rPr lang="en-GB" altLang="en-IT" dirty="0"/>
              <a:t> fuel provider</a:t>
            </a:r>
          </a:p>
          <a:p>
            <a:pPr algn="just"/>
            <a:r>
              <a:rPr lang="en-GB" altLang="en-IT" dirty="0"/>
              <a:t>Persona 5: similar to 4, has a fully electric car</a:t>
            </a:r>
          </a:p>
          <a:p>
            <a:pPr lvl="1" algn="just"/>
            <a:r>
              <a:rPr lang="en-GB" altLang="en-IT" dirty="0"/>
              <a:t>Story: needs to find a </a:t>
            </a:r>
            <a:r>
              <a:rPr lang="en-GB" altLang="en-IT" u="sng" dirty="0"/>
              <a:t>charging station</a:t>
            </a:r>
          </a:p>
          <a:p>
            <a:pPr lvl="1" algn="just"/>
            <a:endParaRPr lang="en-GB" altLang="en-IT" dirty="0"/>
          </a:p>
          <a:p>
            <a:pPr lvl="1" algn="just"/>
            <a:endParaRPr lang="en-GB" altLang="en-IT" dirty="0"/>
          </a:p>
          <a:p>
            <a:pPr lvl="1" algn="just"/>
            <a:endParaRPr lang="en-GB" altLang="en-IT" dirty="0"/>
          </a:p>
          <a:p>
            <a:pPr lvl="1" algn="just"/>
            <a:endParaRPr lang="en-GB" altLang="en-IT" dirty="0"/>
          </a:p>
          <a:p>
            <a:pPr lvl="1" algn="just"/>
            <a:endParaRPr lang="en-GB" altLang="en-IT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127B8D3-07BB-FEE2-765B-2B7494056E9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IT" dirty="0"/>
              <a:t>Example: </a:t>
            </a:r>
            <a:r>
              <a:rPr lang="en-GB" altLang="en-IT" dirty="0" err="1"/>
              <a:t>EZGas</a:t>
            </a:r>
            <a:r>
              <a:rPr lang="en-GB" altLang="en-IT" dirty="0"/>
              <a:t> - 2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>
            <a:extLst>
              <a:ext uri="{FF2B5EF4-FFF2-40B4-BE49-F238E27FC236}">
                <a16:creationId xmlns:a16="http://schemas.microsoft.com/office/drawing/2014/main" id="{E9747E8B-3538-EB4A-E9E6-53C8994706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IT"/>
              <a:t>In summary</a:t>
            </a:r>
          </a:p>
        </p:txBody>
      </p:sp>
      <p:sp>
        <p:nvSpPr>
          <p:cNvPr id="50179" name="Content Placeholder 2">
            <a:extLst>
              <a:ext uri="{FF2B5EF4-FFF2-40B4-BE49-F238E27FC236}">
                <a16:creationId xmlns:a16="http://schemas.microsoft.com/office/drawing/2014/main" id="{25D56C57-AF9A-98E8-CC44-11E9040A0DA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IT" dirty="0"/>
              <a:t>Personas + stories help to find</a:t>
            </a:r>
          </a:p>
          <a:p>
            <a:endParaRPr lang="en-GB" altLang="en-IT" dirty="0"/>
          </a:p>
          <a:p>
            <a:pPr lvl="1"/>
            <a:r>
              <a:rPr lang="en-GB" altLang="en-IT" dirty="0"/>
              <a:t>Functionalities to be offered to satisfy categories of needs (profiles / personas)</a:t>
            </a:r>
          </a:p>
          <a:p>
            <a:pPr lvl="1"/>
            <a:r>
              <a:rPr lang="en-GB" altLang="en-IT" dirty="0"/>
              <a:t>(functionalities NOT to be offered)</a:t>
            </a:r>
          </a:p>
          <a:p>
            <a:pPr lvl="1"/>
            <a:endParaRPr lang="en-GB" altLang="en-IT" dirty="0"/>
          </a:p>
          <a:p>
            <a:pPr lvl="1"/>
            <a:r>
              <a:rPr lang="en-GB" altLang="en-IT" dirty="0"/>
              <a:t>Interaction modalities</a:t>
            </a:r>
          </a:p>
          <a:p>
            <a:pPr lvl="2"/>
            <a:r>
              <a:rPr lang="en-GB" altLang="en-IT" dirty="0"/>
              <a:t>Ex mobile usage on car vs desktop usage at home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>
            <a:extLst>
              <a:ext uri="{FF2B5EF4-FFF2-40B4-BE49-F238E27FC236}">
                <a16:creationId xmlns:a16="http://schemas.microsoft.com/office/drawing/2014/main" id="{8D403584-A23F-FA5A-22DD-50E49C1B41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E15A1-2EC1-4DC2-B631-DCE6ECE69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2275"/>
            <a:ext cx="10515600" cy="4800600"/>
          </a:xfrm>
        </p:spPr>
        <p:txBody>
          <a:bodyPr/>
          <a:lstStyle/>
          <a:p>
            <a:pPr>
              <a:defRPr/>
            </a:pPr>
            <a:r>
              <a:rPr lang="it-IT" dirty="0"/>
              <a:t>Ergonomy</a:t>
            </a:r>
          </a:p>
          <a:p>
            <a:pPr lvl="1">
              <a:defRPr/>
            </a:pPr>
            <a:r>
              <a:rPr lang="it-IT" dirty="0"/>
              <a:t>Safety, adaptability, comfort, </a:t>
            </a:r>
            <a:r>
              <a:rPr lang="it-IT" u="sng" dirty="0"/>
              <a:t>usability</a:t>
            </a:r>
            <a:r>
              <a:rPr lang="it-IT" dirty="0"/>
              <a:t>,...</a:t>
            </a:r>
          </a:p>
          <a:p>
            <a:pPr>
              <a:defRPr/>
            </a:pPr>
            <a:r>
              <a:rPr lang="it-IT" dirty="0"/>
              <a:t>Emotional design</a:t>
            </a:r>
          </a:p>
          <a:p>
            <a:pPr lvl="1">
              <a:defRPr/>
            </a:pPr>
            <a:r>
              <a:rPr lang="it-IT" dirty="0"/>
              <a:t>Beyond ergonomy, the interaction (object) should cause positive emotions in the user</a:t>
            </a:r>
          </a:p>
          <a:p>
            <a:pPr>
              <a:defRPr/>
            </a:pPr>
            <a:r>
              <a:rPr lang="it-IT" dirty="0"/>
              <a:t>User eXperience (UX)</a:t>
            </a:r>
          </a:p>
          <a:p>
            <a:pPr lvl="1">
              <a:defRPr/>
            </a:pPr>
            <a:r>
              <a:rPr lang="it-IT" dirty="0"/>
              <a:t>Usability + feelings + emotions + values</a:t>
            </a:r>
          </a:p>
          <a:p>
            <a:pPr lvl="1">
              <a:defRPr/>
            </a:pPr>
            <a:endParaRPr lang="it-IT" dirty="0"/>
          </a:p>
          <a:p>
            <a:pPr marL="0" indent="0">
              <a:buNone/>
              <a:defRPr/>
            </a:pPr>
            <a:endParaRPr lang="it-IT" dirty="0"/>
          </a:p>
          <a:p>
            <a:pPr>
              <a:defRPr/>
            </a:pPr>
            <a:endParaRPr lang="it-IT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>
            <a:extLst>
              <a:ext uri="{FF2B5EF4-FFF2-40B4-BE49-F238E27FC236}">
                <a16:creationId xmlns:a16="http://schemas.microsoft.com/office/drawing/2014/main" id="{26F4067B-387C-245B-C6B6-B9D439EDC9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A687D-E7B0-40A6-9CAC-98C5924155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515599" cy="4800600"/>
          </a:xfrm>
        </p:spPr>
        <p:txBody>
          <a:bodyPr/>
          <a:lstStyle/>
          <a:p>
            <a:pPr>
              <a:defRPr/>
            </a:pPr>
            <a:r>
              <a:rPr lang="it-IT" dirty="0"/>
              <a:t>Transparent technology</a:t>
            </a:r>
          </a:p>
          <a:p>
            <a:pPr lvl="1">
              <a:defRPr/>
            </a:pPr>
            <a:r>
              <a:rPr lang="it-IT" dirty="0"/>
              <a:t>No emphasis on technology</a:t>
            </a:r>
          </a:p>
          <a:p>
            <a:pPr>
              <a:defRPr/>
            </a:pPr>
            <a:r>
              <a:rPr lang="it-IT" dirty="0"/>
              <a:t>Feedback, user centered design</a:t>
            </a:r>
          </a:p>
          <a:p>
            <a:pPr lvl="1">
              <a:defRPr/>
            </a:pPr>
            <a:r>
              <a:rPr lang="it-IT" dirty="0"/>
              <a:t>No decision based on personal opinions, but feedback from real users</a:t>
            </a:r>
          </a:p>
          <a:p>
            <a:pPr lvl="1">
              <a:defRPr/>
            </a:pPr>
            <a:endParaRPr lang="it-IT" dirty="0"/>
          </a:p>
          <a:p>
            <a:pPr marL="0" indent="0">
              <a:buNone/>
              <a:defRPr/>
            </a:pPr>
            <a:endParaRPr lang="it-IT" dirty="0"/>
          </a:p>
          <a:p>
            <a:pPr>
              <a:defRPr/>
            </a:pPr>
            <a:endParaRPr lang="it-IT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>
            <a:extLst>
              <a:ext uri="{FF2B5EF4-FFF2-40B4-BE49-F238E27FC236}">
                <a16:creationId xmlns:a16="http://schemas.microsoft.com/office/drawing/2014/main" id="{5B9AE525-B05E-E9A2-33E8-A1847FC117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Cooker</a:t>
            </a:r>
          </a:p>
        </p:txBody>
      </p:sp>
      <p:pic>
        <p:nvPicPr>
          <p:cNvPr id="37892" name="Picture 2" descr="See the source image">
            <a:extLst>
              <a:ext uri="{FF2B5EF4-FFF2-40B4-BE49-F238E27FC236}">
                <a16:creationId xmlns:a16="http://schemas.microsoft.com/office/drawing/2014/main" id="{12A343ED-0B22-CBA7-640F-5357E1B14D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08" b="18871"/>
          <a:stretch>
            <a:fillRect/>
          </a:stretch>
        </p:blipFill>
        <p:spPr bwMode="auto">
          <a:xfrm>
            <a:off x="2607469" y="1223962"/>
            <a:ext cx="6977062" cy="441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>
            <a:extLst>
              <a:ext uri="{FF2B5EF4-FFF2-40B4-BE49-F238E27FC236}">
                <a16:creationId xmlns:a16="http://schemas.microsoft.com/office/drawing/2014/main" id="{6E76D8CF-07A8-E53B-1097-CB7524FE73D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Cooker  UI</a:t>
            </a:r>
          </a:p>
        </p:txBody>
      </p:sp>
      <p:pic>
        <p:nvPicPr>
          <p:cNvPr id="38916" name="Picture 2">
            <a:extLst>
              <a:ext uri="{FF2B5EF4-FFF2-40B4-BE49-F238E27FC236}">
                <a16:creationId xmlns:a16="http://schemas.microsoft.com/office/drawing/2014/main" id="{4ED7600A-CCAD-4412-D72A-23610F40BB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04"/>
          <a:stretch>
            <a:fillRect/>
          </a:stretch>
        </p:blipFill>
        <p:spPr bwMode="auto">
          <a:xfrm>
            <a:off x="4511675" y="1989139"/>
            <a:ext cx="2997200" cy="374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7" name="Arrow: Right 1">
            <a:extLst>
              <a:ext uri="{FF2B5EF4-FFF2-40B4-BE49-F238E27FC236}">
                <a16:creationId xmlns:a16="http://schemas.microsoft.com/office/drawing/2014/main" id="{9D75BB40-6F96-FBC2-5245-4BF321BADE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1813" y="4835525"/>
            <a:ext cx="1439862" cy="719138"/>
          </a:xfrm>
          <a:prstGeom prst="rightArrow">
            <a:avLst>
              <a:gd name="adj1" fmla="val 50000"/>
              <a:gd name="adj2" fmla="val 49981"/>
            </a:avLst>
          </a:prstGeom>
          <a:solidFill>
            <a:srgbClr val="FF6633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en-GB" altLang="en-US" sz="200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>
            <a:extLst>
              <a:ext uri="{FF2B5EF4-FFF2-40B4-BE49-F238E27FC236}">
                <a16:creationId xmlns:a16="http://schemas.microsoft.com/office/drawing/2014/main" id="{F4674625-2BD3-C038-5CFE-D477246611A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Cooker  UI</a:t>
            </a:r>
          </a:p>
        </p:txBody>
      </p:sp>
      <p:pic>
        <p:nvPicPr>
          <p:cNvPr id="39940" name="Picture 2">
            <a:extLst>
              <a:ext uri="{FF2B5EF4-FFF2-40B4-BE49-F238E27FC236}">
                <a16:creationId xmlns:a16="http://schemas.microsoft.com/office/drawing/2014/main" id="{E20267F7-EF73-FE9F-984F-A1B8406F0E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696"/>
          <a:stretch>
            <a:fillRect/>
          </a:stretch>
        </p:blipFill>
        <p:spPr bwMode="auto">
          <a:xfrm>
            <a:off x="4371976" y="1916114"/>
            <a:ext cx="3287713" cy="374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41" name="Arrow: Right 5">
            <a:extLst>
              <a:ext uri="{FF2B5EF4-FFF2-40B4-BE49-F238E27FC236}">
                <a16:creationId xmlns:a16="http://schemas.microsoft.com/office/drawing/2014/main" id="{F709FFFA-7E70-E027-AE02-99AA7CD349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1813" y="4835525"/>
            <a:ext cx="1439862" cy="719138"/>
          </a:xfrm>
          <a:prstGeom prst="rightArrow">
            <a:avLst>
              <a:gd name="adj1" fmla="val 50000"/>
              <a:gd name="adj2" fmla="val 49981"/>
            </a:avLst>
          </a:prstGeom>
          <a:solidFill>
            <a:srgbClr val="FF6633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en-GB" altLang="en-US" sz="200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>
            <a:extLst>
              <a:ext uri="{FF2B5EF4-FFF2-40B4-BE49-F238E27FC236}">
                <a16:creationId xmlns:a16="http://schemas.microsoft.com/office/drawing/2014/main" id="{6AE3012B-404C-CB2D-3434-70B7FAA909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 sz="4400" dirty="0">
                <a:latin typeface="Calibri" panose="020F0502020204030204" pitchFamily="34" charset="0"/>
              </a:rPr>
              <a:t>And, for </a:t>
            </a:r>
            <a:r>
              <a:rPr lang="it-IT" altLang="it-IT" sz="4400" dirty="0" err="1">
                <a:latin typeface="Calibri" panose="020F0502020204030204" pitchFamily="34" charset="0"/>
              </a:rPr>
              <a:t>turning</a:t>
            </a:r>
            <a:r>
              <a:rPr lang="it-IT" altLang="it-IT" sz="4400" dirty="0">
                <a:latin typeface="Calibri" panose="020F0502020204030204" pitchFamily="34" charset="0"/>
              </a:rPr>
              <a:t> the TV on?</a:t>
            </a:r>
            <a:endParaRPr lang="it-IT" altLang="it-IT" dirty="0"/>
          </a:p>
        </p:txBody>
      </p:sp>
      <p:pic>
        <p:nvPicPr>
          <p:cNvPr id="40964" name="Picture 2">
            <a:extLst>
              <a:ext uri="{FF2B5EF4-FFF2-40B4-BE49-F238E27FC236}">
                <a16:creationId xmlns:a16="http://schemas.microsoft.com/office/drawing/2014/main" id="{B4170DB5-B66E-F682-27F8-143173A28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6986" y="1594374"/>
            <a:ext cx="7138027" cy="4582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7" name="Content Placeholder 2">
            <a:extLst>
              <a:ext uri="{FF2B5EF4-FFF2-40B4-BE49-F238E27FC236}">
                <a16:creationId xmlns:a16="http://schemas.microsoft.com/office/drawing/2014/main" id="{9DF88703-F150-F3ED-EE25-3402854D5A0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063896" y="2916528"/>
            <a:ext cx="3462695" cy="1024944"/>
          </a:xfrm>
        </p:spPr>
        <p:txBody>
          <a:bodyPr/>
          <a:lstStyle/>
          <a:p>
            <a:pPr marL="0" indent="0" algn="just">
              <a:buNone/>
            </a:pPr>
            <a:r>
              <a:rPr lang="it-IT" altLang="fr-FR" dirty="0"/>
              <a:t>Two screens and </a:t>
            </a:r>
            <a:r>
              <a:rPr lang="it-IT" altLang="fr-FR" dirty="0" err="1"/>
              <a:t>two</a:t>
            </a:r>
            <a:r>
              <a:rPr lang="it-IT" altLang="fr-FR" dirty="0"/>
              <a:t>  </a:t>
            </a:r>
            <a:r>
              <a:rPr lang="it-IT" altLang="fr-FR" dirty="0" err="1"/>
              <a:t>keyboards</a:t>
            </a:r>
            <a:endParaRPr lang="fr-FR" altLang="fr-FR" dirty="0"/>
          </a:p>
        </p:txBody>
      </p:sp>
      <p:pic>
        <p:nvPicPr>
          <p:cNvPr id="41988" name="Picture 2" descr="F:\Didatt\0 Softeng\01GSP Software Engineering UIC\2018\20171222_212214.jpg">
            <a:extLst>
              <a:ext uri="{FF2B5EF4-FFF2-40B4-BE49-F238E27FC236}">
                <a16:creationId xmlns:a16="http://schemas.microsoft.com/office/drawing/2014/main" id="{2DDFE9CB-80FB-DD02-8B6A-A3CC60B5E8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0189" y="241194"/>
            <a:ext cx="3751621" cy="6375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1" name="Content Placeholder 2">
            <a:extLst>
              <a:ext uri="{FF2B5EF4-FFF2-40B4-BE49-F238E27FC236}">
                <a16:creationId xmlns:a16="http://schemas.microsoft.com/office/drawing/2014/main" id="{47B7B381-E183-1916-2E8B-CEA6D28F468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083422" y="2946521"/>
            <a:ext cx="3979862" cy="1325563"/>
          </a:xfrm>
        </p:spPr>
        <p:txBody>
          <a:bodyPr/>
          <a:lstStyle/>
          <a:p>
            <a:pPr marL="0" indent="0">
              <a:buNone/>
            </a:pPr>
            <a:r>
              <a:rPr lang="it-IT" altLang="fr-FR" dirty="0"/>
              <a:t>One screen</a:t>
            </a:r>
          </a:p>
          <a:p>
            <a:pPr marL="0" indent="0">
              <a:buNone/>
            </a:pPr>
            <a:r>
              <a:rPr lang="it-IT" altLang="fr-FR" dirty="0"/>
              <a:t>Keyboard + touchscreen</a:t>
            </a:r>
            <a:endParaRPr lang="fr-FR" altLang="fr-FR" dirty="0"/>
          </a:p>
        </p:txBody>
      </p:sp>
      <p:pic>
        <p:nvPicPr>
          <p:cNvPr id="43012" name="Picture 2" descr="F:\Didatt\0 Softeng\01GSP Software Engineering UIC\2018\20171223_153426.jpg">
            <a:extLst>
              <a:ext uri="{FF2B5EF4-FFF2-40B4-BE49-F238E27FC236}">
                <a16:creationId xmlns:a16="http://schemas.microsoft.com/office/drawing/2014/main" id="{C9417919-2F03-1528-9E59-153004288D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0857" y="148678"/>
            <a:ext cx="3690285" cy="65606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>
            <a:extLst>
              <a:ext uri="{FF2B5EF4-FFF2-40B4-BE49-F238E27FC236}">
                <a16:creationId xmlns:a16="http://schemas.microsoft.com/office/drawing/2014/main" id="{9D11C608-7672-D964-489C-39371DE0E9A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r-FR" altLang="fr-FR" dirty="0"/>
              <a:t>UI Design</a:t>
            </a:r>
          </a:p>
        </p:txBody>
      </p:sp>
      <p:sp>
        <p:nvSpPr>
          <p:cNvPr id="8195" name="Content Placeholder 2">
            <a:extLst>
              <a:ext uri="{FF2B5EF4-FFF2-40B4-BE49-F238E27FC236}">
                <a16:creationId xmlns:a16="http://schemas.microsoft.com/office/drawing/2014/main" id="{4579E767-DE3B-7062-F1E7-D46CDD6D72D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it-IT" altLang="fr-FR" dirty="0" err="1"/>
              <a:t>When</a:t>
            </a:r>
            <a:r>
              <a:rPr lang="it-IT" altLang="fr-FR" dirty="0"/>
              <a:t> human </a:t>
            </a:r>
            <a:r>
              <a:rPr lang="it-IT" altLang="fr-FR" dirty="0" err="1"/>
              <a:t>actors</a:t>
            </a:r>
            <a:r>
              <a:rPr lang="it-IT" altLang="fr-FR" dirty="0"/>
              <a:t> are </a:t>
            </a:r>
            <a:r>
              <a:rPr lang="it-IT" altLang="fr-FR" dirty="0" err="1"/>
              <a:t>involved</a:t>
            </a:r>
            <a:r>
              <a:rPr lang="it-IT" altLang="fr-FR" dirty="0"/>
              <a:t>, </a:t>
            </a:r>
            <a:r>
              <a:rPr lang="it-IT" altLang="fr-FR" dirty="0" err="1"/>
              <a:t>designing</a:t>
            </a:r>
            <a:r>
              <a:rPr lang="it-IT" altLang="fr-FR" dirty="0"/>
              <a:t> the User Interface (</a:t>
            </a:r>
            <a:r>
              <a:rPr lang="it-IT" altLang="fr-FR" dirty="0" err="1"/>
              <a:t>often</a:t>
            </a:r>
            <a:r>
              <a:rPr lang="it-IT" altLang="fr-FR" dirty="0"/>
              <a:t> </a:t>
            </a:r>
            <a:r>
              <a:rPr lang="it-IT" altLang="fr-FR" dirty="0" err="1"/>
              <a:t>Graphical</a:t>
            </a:r>
            <a:r>
              <a:rPr lang="it-IT" altLang="fr-FR" dirty="0"/>
              <a:t> User Interface) </a:t>
            </a:r>
            <a:r>
              <a:rPr lang="it-IT" altLang="fr-FR" dirty="0" err="1"/>
              <a:t>is</a:t>
            </a:r>
            <a:r>
              <a:rPr lang="it-IT" altLang="fr-FR" dirty="0"/>
              <a:t> a key design </a:t>
            </a:r>
            <a:r>
              <a:rPr lang="it-IT" altLang="fr-FR" dirty="0" err="1"/>
              <a:t>choice</a:t>
            </a:r>
            <a:endParaRPr lang="it-IT" altLang="fr-FR" dirty="0"/>
          </a:p>
          <a:p>
            <a:r>
              <a:rPr lang="it-IT" altLang="fr-FR" dirty="0" err="1"/>
              <a:t>We</a:t>
            </a:r>
            <a:r>
              <a:rPr lang="it-IT" altLang="fr-FR" dirty="0"/>
              <a:t> assume </a:t>
            </a:r>
            <a:r>
              <a:rPr lang="it-IT" altLang="fr-FR" dirty="0" err="1"/>
              <a:t>that</a:t>
            </a:r>
            <a:r>
              <a:rPr lang="it-IT" altLang="fr-FR" dirty="0"/>
              <a:t> RE activity </a:t>
            </a:r>
            <a:r>
              <a:rPr lang="it-IT" altLang="fr-FR" dirty="0" err="1"/>
              <a:t>has</a:t>
            </a:r>
            <a:r>
              <a:rPr lang="it-IT" altLang="fr-FR" dirty="0"/>
              <a:t> </a:t>
            </a:r>
            <a:r>
              <a:rPr lang="it-IT" altLang="fr-FR" dirty="0" err="1"/>
              <a:t>been</a:t>
            </a:r>
            <a:r>
              <a:rPr lang="it-IT" altLang="fr-FR" dirty="0"/>
              <a:t> </a:t>
            </a:r>
            <a:r>
              <a:rPr lang="it-IT" altLang="fr-FR" dirty="0" err="1"/>
              <a:t>completed</a:t>
            </a:r>
            <a:endParaRPr lang="it-IT" altLang="fr-FR" dirty="0"/>
          </a:p>
          <a:p>
            <a:pPr lvl="1"/>
            <a:r>
              <a:rPr lang="it-IT" altLang="fr-FR" dirty="0"/>
              <a:t>(in </a:t>
            </a:r>
            <a:r>
              <a:rPr lang="it-IT" altLang="fr-FR" dirty="0" err="1"/>
              <a:t>practice</a:t>
            </a:r>
            <a:r>
              <a:rPr lang="it-IT" altLang="fr-FR" dirty="0"/>
              <a:t> RE and UI design </a:t>
            </a:r>
            <a:r>
              <a:rPr lang="it-IT" altLang="fr-FR" dirty="0" err="1"/>
              <a:t>may</a:t>
            </a:r>
            <a:r>
              <a:rPr lang="it-IT" altLang="fr-FR" dirty="0"/>
              <a:t> </a:t>
            </a:r>
            <a:r>
              <a:rPr lang="it-IT" altLang="fr-FR" dirty="0" err="1"/>
              <a:t>overlap</a:t>
            </a:r>
            <a:r>
              <a:rPr lang="it-IT" altLang="fr-FR" dirty="0"/>
              <a:t>)</a:t>
            </a:r>
          </a:p>
          <a:p>
            <a:pPr lvl="1"/>
            <a:endParaRPr lang="fr-FR" altLang="fr-FR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1">
            <a:extLst>
              <a:ext uri="{FF2B5EF4-FFF2-40B4-BE49-F238E27FC236}">
                <a16:creationId xmlns:a16="http://schemas.microsoft.com/office/drawing/2014/main" id="{1941A532-C382-6D64-EA73-40468C493F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en-US" dirty="0"/>
              <a:t>And </a:t>
            </a:r>
            <a:r>
              <a:rPr lang="it-IT" altLang="en-US" dirty="0" err="1"/>
              <a:t>finally</a:t>
            </a:r>
            <a:r>
              <a:rPr lang="it-IT" altLang="en-US" dirty="0"/>
              <a:t>…</a:t>
            </a:r>
            <a:endParaRPr lang="en-US" altLang="en-US" dirty="0"/>
          </a:p>
        </p:txBody>
      </p:sp>
      <p:pic>
        <p:nvPicPr>
          <p:cNvPr id="45059" name="Content Placeholder 1">
            <a:extLst>
              <a:ext uri="{FF2B5EF4-FFF2-40B4-BE49-F238E27FC236}">
                <a16:creationId xmlns:a16="http://schemas.microsoft.com/office/drawing/2014/main" id="{808C13D9-0B1E-62CE-3851-821CE298F67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079875" y="1290603"/>
            <a:ext cx="4032250" cy="5376863"/>
          </a:xfr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1E82EEF-9E98-4541-9F2D-BE7D2F91CDB9}"/>
              </a:ext>
            </a:extLst>
          </p:cNvPr>
          <p:cNvSpPr txBox="1">
            <a:spLocks/>
          </p:cNvSpPr>
          <p:nvPr/>
        </p:nvSpPr>
        <p:spPr bwMode="auto">
          <a:xfrm>
            <a:off x="8209756" y="2878965"/>
            <a:ext cx="3979862" cy="1100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Font typeface="Wingdings" panose="05000000000000000000" pitchFamily="2" charset="2"/>
              <a:buChar char="w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  <a:defRPr/>
            </a:pPr>
            <a:r>
              <a:rPr lang="it-IT" altLang="fr-FR" kern="0" dirty="0"/>
              <a:t>ONE SINGLE interaction point 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4" name="Picture 2" descr="F:\Didatt\0 Softeng\01GSP Software Engineering UIC\2016\design UX.jpg">
            <a:extLst>
              <a:ext uri="{FF2B5EF4-FFF2-40B4-BE49-F238E27FC236}">
                <a16:creationId xmlns:a16="http://schemas.microsoft.com/office/drawing/2014/main" id="{D634EE5C-7A42-D64A-AFF2-BEAD5BF98C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784538"/>
            <a:ext cx="5943600" cy="586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8" name="Picture 2" descr="http://ecx.images-amazon.com/images/I/51WS36aA2BL._SY300_.jpg">
            <a:extLst>
              <a:ext uri="{FF2B5EF4-FFF2-40B4-BE49-F238E27FC236}">
                <a16:creationId xmlns:a16="http://schemas.microsoft.com/office/drawing/2014/main" id="{6C48E820-C39A-C984-36F4-EC1DF37F6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051" y="1268413"/>
            <a:ext cx="3979863" cy="512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109" name="AutoShape 2" descr="Image result for donald norman the design of everyday things">
            <a:extLst>
              <a:ext uri="{FF2B5EF4-FFF2-40B4-BE49-F238E27FC236}">
                <a16:creationId xmlns:a16="http://schemas.microsoft.com/office/drawing/2014/main" id="{76D89947-3450-CB20-665F-266D87FBA91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57900" y="-15240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47110" name="AutoShape 4" descr="Image result for donald norman the design of everyday things">
            <a:extLst>
              <a:ext uri="{FF2B5EF4-FFF2-40B4-BE49-F238E27FC236}">
                <a16:creationId xmlns:a16="http://schemas.microsoft.com/office/drawing/2014/main" id="{82A115CD-D4E0-16CA-6112-BE063F62EA3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10300" y="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it-IT" altLang="it-IT" sz="2000" dirty="0">
              <a:latin typeface="Calibri" panose="020F0502020204030204" pitchFamily="34" charset="0"/>
            </a:endParaRPr>
          </a:p>
        </p:txBody>
      </p:sp>
      <p:pic>
        <p:nvPicPr>
          <p:cNvPr id="47111" name="Picture 6" descr="http://t3.gstatic.com/images?q=tbn:ANd9GcSyV_W5hNILA2ttQFsTTEKCMoLevCf04dhPyPXiB_POuq2kJWPo">
            <a:extLst>
              <a:ext uri="{FF2B5EF4-FFF2-40B4-BE49-F238E27FC236}">
                <a16:creationId xmlns:a16="http://schemas.microsoft.com/office/drawing/2014/main" id="{7EF88F54-7943-0DDF-5C34-013405B55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6014" y="869951"/>
            <a:ext cx="3671887" cy="5522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>
            <a:extLst>
              <a:ext uri="{FF2B5EF4-FFF2-40B4-BE49-F238E27FC236}">
                <a16:creationId xmlns:a16="http://schemas.microsoft.com/office/drawing/2014/main" id="{FD0AC4B9-2BF7-0988-CC32-4930FFCF01C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User centered design</a:t>
            </a:r>
          </a:p>
        </p:txBody>
      </p:sp>
      <p:sp>
        <p:nvSpPr>
          <p:cNvPr id="48131" name="Content Placeholder 2">
            <a:extLst>
              <a:ext uri="{FF2B5EF4-FFF2-40B4-BE49-F238E27FC236}">
                <a16:creationId xmlns:a16="http://schemas.microsoft.com/office/drawing/2014/main" id="{D8A23376-BA19-0104-A611-BE94D52D79D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it-IT" altLang="it-IT"/>
              <a:t>Context: mass market product 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itle 1">
            <a:extLst>
              <a:ext uri="{FF2B5EF4-FFF2-40B4-BE49-F238E27FC236}">
                <a16:creationId xmlns:a16="http://schemas.microsoft.com/office/drawing/2014/main" id="{9D3E26D2-33DB-DAAF-F3B6-399F474F4B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UCD process  - techniques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A59AE32-CF1F-44A8-97E4-D9F04568AF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6792275"/>
              </p:ext>
            </p:extLst>
          </p:nvPr>
        </p:nvGraphicFramePr>
        <p:xfrm>
          <a:off x="1981200" y="1640681"/>
          <a:ext cx="8229600" cy="35766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2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44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73">
                <a:tc>
                  <a:txBody>
                    <a:bodyPr/>
                    <a:lstStyle/>
                    <a:p>
                      <a:r>
                        <a:rPr lang="it-IT" sz="1800" dirty="0"/>
                        <a:t>Activity#</a:t>
                      </a:r>
                    </a:p>
                  </a:txBody>
                  <a:tcPr marT="45724" marB="45724"/>
                </a:tc>
                <a:tc>
                  <a:txBody>
                    <a:bodyPr/>
                    <a:lstStyle/>
                    <a:p>
                      <a:r>
                        <a:rPr lang="it-IT" sz="1800" dirty="0"/>
                        <a:t>Activity</a:t>
                      </a:r>
                    </a:p>
                  </a:txBody>
                  <a:tcPr marT="45724" marB="45724"/>
                </a:tc>
                <a:tc>
                  <a:txBody>
                    <a:bodyPr/>
                    <a:lstStyle/>
                    <a:p>
                      <a:r>
                        <a:rPr lang="it-IT" sz="1800" dirty="0"/>
                        <a:t>Techniques</a:t>
                      </a:r>
                    </a:p>
                  </a:txBody>
                  <a:tcPr marT="45724" marB="4572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137">
                <a:tc>
                  <a:txBody>
                    <a:bodyPr/>
                    <a:lstStyle/>
                    <a:p>
                      <a:r>
                        <a:rPr lang="it-IT" sz="1800" dirty="0"/>
                        <a:t>1</a:t>
                      </a:r>
                    </a:p>
                  </a:txBody>
                  <a:tcPr marT="45724" marB="45724"/>
                </a:tc>
                <a:tc>
                  <a:txBody>
                    <a:bodyPr/>
                    <a:lstStyle/>
                    <a:p>
                      <a:r>
                        <a:rPr lang="it-IT" sz="1800" dirty="0"/>
                        <a:t>Identify the</a:t>
                      </a:r>
                      <a:r>
                        <a:rPr lang="it-IT" sz="1800" baseline="0" dirty="0"/>
                        <a:t> users</a:t>
                      </a:r>
                      <a:endParaRPr lang="it-IT" sz="1800" dirty="0"/>
                    </a:p>
                  </a:txBody>
                  <a:tcPr marT="45724" marB="45724"/>
                </a:tc>
                <a:tc>
                  <a:txBody>
                    <a:bodyPr/>
                    <a:lstStyle/>
                    <a:p>
                      <a:r>
                        <a:rPr lang="it-IT" sz="1800" dirty="0"/>
                        <a:t>Context diagram, personas / actors</a:t>
                      </a:r>
                    </a:p>
                  </a:txBody>
                  <a:tcPr marT="45724" marB="4572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4481">
                <a:tc>
                  <a:txBody>
                    <a:bodyPr/>
                    <a:lstStyle/>
                    <a:p>
                      <a:r>
                        <a:rPr lang="it-IT" sz="1800" dirty="0"/>
                        <a:t>2</a:t>
                      </a:r>
                    </a:p>
                  </a:txBody>
                  <a:tcPr marT="45724" marB="45724"/>
                </a:tc>
                <a:tc>
                  <a:txBody>
                    <a:bodyPr/>
                    <a:lstStyle/>
                    <a:p>
                      <a:r>
                        <a:rPr lang="it-IT" sz="1800" dirty="0"/>
                        <a:t>Define requirements</a:t>
                      </a:r>
                    </a:p>
                  </a:txBody>
                  <a:tcPr marT="45724" marB="45724"/>
                </a:tc>
                <a:tc>
                  <a:txBody>
                    <a:bodyPr/>
                    <a:lstStyle/>
                    <a:p>
                      <a:r>
                        <a:rPr lang="it-IT" sz="1800" dirty="0"/>
                        <a:t>Use</a:t>
                      </a:r>
                      <a:r>
                        <a:rPr lang="it-IT" sz="1800" baseline="0" dirty="0"/>
                        <a:t> cases, scenarios, functional requirements</a:t>
                      </a:r>
                      <a:endParaRPr lang="it-IT" sz="1800" dirty="0"/>
                    </a:p>
                  </a:txBody>
                  <a:tcPr marT="45724" marB="4572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73">
                <a:tc>
                  <a:txBody>
                    <a:bodyPr/>
                    <a:lstStyle/>
                    <a:p>
                      <a:r>
                        <a:rPr lang="it-IT" sz="1800" dirty="0"/>
                        <a:t>3</a:t>
                      </a:r>
                    </a:p>
                  </a:txBody>
                  <a:tcPr marT="45724" marB="45724"/>
                </a:tc>
                <a:tc>
                  <a:txBody>
                    <a:bodyPr/>
                    <a:lstStyle/>
                    <a:p>
                      <a:r>
                        <a:rPr lang="it-IT" sz="1800" dirty="0"/>
                        <a:t>Define system and interactions</a:t>
                      </a:r>
                    </a:p>
                  </a:txBody>
                  <a:tcPr marT="45724" marB="45724"/>
                </a:tc>
                <a:tc>
                  <a:txBody>
                    <a:bodyPr/>
                    <a:lstStyle/>
                    <a:p>
                      <a:r>
                        <a:rPr lang="it-IT" sz="1800" dirty="0"/>
                        <a:t>Prototypes</a:t>
                      </a:r>
                    </a:p>
                  </a:txBody>
                  <a:tcPr marT="45724" marB="4572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0137">
                <a:tc>
                  <a:txBody>
                    <a:bodyPr/>
                    <a:lstStyle/>
                    <a:p>
                      <a:r>
                        <a:rPr lang="it-IT" sz="1800" dirty="0"/>
                        <a:t>4</a:t>
                      </a:r>
                    </a:p>
                  </a:txBody>
                  <a:tcPr marT="45724" marB="45724"/>
                </a:tc>
                <a:tc>
                  <a:txBody>
                    <a:bodyPr/>
                    <a:lstStyle/>
                    <a:p>
                      <a:r>
                        <a:rPr lang="it-IT" sz="1800" dirty="0"/>
                        <a:t>In lab tests</a:t>
                      </a:r>
                    </a:p>
                  </a:txBody>
                  <a:tcPr marT="45724" marB="45724"/>
                </a:tc>
                <a:tc>
                  <a:txBody>
                    <a:bodyPr/>
                    <a:lstStyle/>
                    <a:p>
                      <a:r>
                        <a:rPr lang="it-IT" sz="1800" dirty="0"/>
                        <a:t>Ethnographics,</a:t>
                      </a:r>
                    </a:p>
                    <a:p>
                      <a:r>
                        <a:rPr lang="it-IT" sz="1800" dirty="0"/>
                        <a:t>Interviews</a:t>
                      </a:r>
                    </a:p>
                  </a:txBody>
                  <a:tcPr marT="45724" marB="4572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0137">
                <a:tc>
                  <a:txBody>
                    <a:bodyPr/>
                    <a:lstStyle/>
                    <a:p>
                      <a:r>
                        <a:rPr lang="it-IT" sz="1800" dirty="0"/>
                        <a:t>5 </a:t>
                      </a:r>
                    </a:p>
                  </a:txBody>
                  <a:tcPr marT="45724" marB="45724"/>
                </a:tc>
                <a:tc>
                  <a:txBody>
                    <a:bodyPr/>
                    <a:lstStyle/>
                    <a:p>
                      <a:r>
                        <a:rPr lang="it-IT" sz="1800" dirty="0"/>
                        <a:t>In field</a:t>
                      </a:r>
                      <a:r>
                        <a:rPr lang="it-IT" sz="1800" baseline="0" dirty="0"/>
                        <a:t> tests</a:t>
                      </a:r>
                      <a:endParaRPr lang="it-IT" sz="1800" dirty="0"/>
                    </a:p>
                  </a:txBody>
                  <a:tcPr marT="45724" marB="45724"/>
                </a:tc>
                <a:tc>
                  <a:txBody>
                    <a:bodyPr/>
                    <a:lstStyle/>
                    <a:p>
                      <a:r>
                        <a:rPr lang="it-IT" sz="1800" dirty="0"/>
                        <a:t>A/B testing</a:t>
                      </a:r>
                    </a:p>
                    <a:p>
                      <a:r>
                        <a:rPr lang="it-IT" sz="1800" dirty="0"/>
                        <a:t>Measurements</a:t>
                      </a:r>
                    </a:p>
                  </a:txBody>
                  <a:tcPr marT="45724" marB="4572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>
            <a:extLst>
              <a:ext uri="{FF2B5EF4-FFF2-40B4-BE49-F238E27FC236}">
                <a16:creationId xmlns:a16="http://schemas.microsoft.com/office/drawing/2014/main" id="{0EEAB276-49F7-0B64-F7C0-CF45D9F460E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Prototypes</a:t>
            </a:r>
          </a:p>
        </p:txBody>
      </p:sp>
      <p:sp>
        <p:nvSpPr>
          <p:cNvPr id="50179" name="Content Placeholder 2">
            <a:extLst>
              <a:ext uri="{FF2B5EF4-FFF2-40B4-BE49-F238E27FC236}">
                <a16:creationId xmlns:a16="http://schemas.microsoft.com/office/drawing/2014/main" id="{7C4028D0-2397-CF98-2CFD-249FC731F81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it-IT" altLang="it-IT"/>
              <a:t>Low fidelity</a:t>
            </a:r>
          </a:p>
          <a:p>
            <a:pPr lvl="1"/>
            <a:r>
              <a:rPr lang="it-IT" altLang="it-IT"/>
              <a:t>Paper / pencil, sketches, post its</a:t>
            </a:r>
          </a:p>
          <a:p>
            <a:pPr lvl="1"/>
            <a:endParaRPr lang="it-IT" altLang="it-IT"/>
          </a:p>
          <a:p>
            <a:r>
              <a:rPr lang="it-IT" altLang="it-IT"/>
              <a:t>High fidelity</a:t>
            </a:r>
          </a:p>
          <a:p>
            <a:pPr lvl="1"/>
            <a:r>
              <a:rPr lang="it-IT" altLang="it-IT"/>
              <a:t>Computer executable mock ups </a:t>
            </a:r>
          </a:p>
          <a:p>
            <a:pPr lvl="2"/>
            <a:r>
              <a:rPr lang="it-IT" altLang="it-IT"/>
              <a:t>Aka Powerpoint</a:t>
            </a:r>
          </a:p>
          <a:p>
            <a:pPr lvl="2"/>
            <a:r>
              <a:rPr lang="it-IT" altLang="it-IT"/>
              <a:t>Aka Balsamiq, Figma, ..</a:t>
            </a:r>
          </a:p>
          <a:p>
            <a:pPr lvl="1"/>
            <a:r>
              <a:rPr lang="it-IT" altLang="it-IT"/>
              <a:t>Actual GUIS</a:t>
            </a:r>
          </a:p>
          <a:p>
            <a:pPr lvl="2"/>
            <a:r>
              <a:rPr lang="it-IT" altLang="it-IT"/>
              <a:t>GUI Builders: </a:t>
            </a:r>
          </a:p>
          <a:p>
            <a:pPr lvl="3"/>
            <a:r>
              <a:rPr lang="it-IT" altLang="it-IT"/>
              <a:t>WindowBuilder (Eclipse, Java)</a:t>
            </a:r>
          </a:p>
          <a:p>
            <a:pPr lvl="3"/>
            <a:r>
              <a:rPr lang="it-IT" altLang="it-IT"/>
              <a:t>NetBeans Gui Builder (Net Beans)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itle 1">
            <a:extLst>
              <a:ext uri="{FF2B5EF4-FFF2-40B4-BE49-F238E27FC236}">
                <a16:creationId xmlns:a16="http://schemas.microsoft.com/office/drawing/2014/main" id="{AA2DB7AD-E65B-AF24-373A-B2FCD679488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Sketch</a:t>
            </a:r>
          </a:p>
        </p:txBody>
      </p:sp>
      <p:pic>
        <p:nvPicPr>
          <p:cNvPr id="51203" name="Picture 1">
            <a:extLst>
              <a:ext uri="{FF2B5EF4-FFF2-40B4-BE49-F238E27FC236}">
                <a16:creationId xmlns:a16="http://schemas.microsoft.com/office/drawing/2014/main" id="{54708E43-A80A-71B2-B27D-79898332E17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5"/>
          <a:stretch>
            <a:fillRect/>
          </a:stretch>
        </p:blipFill>
        <p:spPr>
          <a:xfrm>
            <a:off x="2640013" y="1412875"/>
            <a:ext cx="6731000" cy="4800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>
            <a:extLst>
              <a:ext uri="{FF2B5EF4-FFF2-40B4-BE49-F238E27FC236}">
                <a16:creationId xmlns:a16="http://schemas.microsoft.com/office/drawing/2014/main" id="{FB07850D-0A49-0C99-B091-1453AC4FA4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Sketch / storyboard</a:t>
            </a:r>
          </a:p>
        </p:txBody>
      </p:sp>
      <p:pic>
        <p:nvPicPr>
          <p:cNvPr id="52228" name="Picture 2">
            <a:extLst>
              <a:ext uri="{FF2B5EF4-FFF2-40B4-BE49-F238E27FC236}">
                <a16:creationId xmlns:a16="http://schemas.microsoft.com/office/drawing/2014/main" id="{9BDA4D61-98CB-C9FE-5DD0-8B524D85E7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0375" y="1628775"/>
            <a:ext cx="6153150" cy="432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itle 1">
            <a:extLst>
              <a:ext uri="{FF2B5EF4-FFF2-40B4-BE49-F238E27FC236}">
                <a16:creationId xmlns:a16="http://schemas.microsoft.com/office/drawing/2014/main" id="{D6EC0614-182C-B5F8-9A20-3058A147B26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Sketch</a:t>
            </a:r>
          </a:p>
        </p:txBody>
      </p:sp>
      <p:pic>
        <p:nvPicPr>
          <p:cNvPr id="53252" name="Picture 2">
            <a:extLst>
              <a:ext uri="{FF2B5EF4-FFF2-40B4-BE49-F238E27FC236}">
                <a16:creationId xmlns:a16="http://schemas.microsoft.com/office/drawing/2014/main" id="{E4212CFD-EBFA-1C1C-8AEC-78CA9205D9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5051" y="2060575"/>
            <a:ext cx="5057775" cy="3328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663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itle 1">
            <a:extLst>
              <a:ext uri="{FF2B5EF4-FFF2-40B4-BE49-F238E27FC236}">
                <a16:creationId xmlns:a16="http://schemas.microsoft.com/office/drawing/2014/main" id="{DE3B5DAD-3379-694B-7C0A-C32B57D1042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Feedback – low fi prototype </a:t>
            </a:r>
          </a:p>
        </p:txBody>
      </p:sp>
      <p:sp>
        <p:nvSpPr>
          <p:cNvPr id="54275" name="Content Placeholder 2">
            <a:extLst>
              <a:ext uri="{FF2B5EF4-FFF2-40B4-BE49-F238E27FC236}">
                <a16:creationId xmlns:a16="http://schemas.microsoft.com/office/drawing/2014/main" id="{1F86C807-296A-48D6-854D-ED02111AB67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it-IT" altLang="it-IT"/>
              <a:t>Cognitive / ergonomy experts apply checklists / experience to identify possible issues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>
            <a:extLst>
              <a:ext uri="{FF2B5EF4-FFF2-40B4-BE49-F238E27FC236}">
                <a16:creationId xmlns:a16="http://schemas.microsoft.com/office/drawing/2014/main" id="{60D97418-3738-6A75-9F1F-63BD670742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r-FR" altLang="en-US" dirty="0"/>
              <a:t>Example</a:t>
            </a:r>
          </a:p>
        </p:txBody>
      </p:sp>
      <p:sp>
        <p:nvSpPr>
          <p:cNvPr id="9219" name="Content Placeholder 2">
            <a:extLst>
              <a:ext uri="{FF2B5EF4-FFF2-40B4-BE49-F238E27FC236}">
                <a16:creationId xmlns:a16="http://schemas.microsoft.com/office/drawing/2014/main" id="{7A5283A4-3581-C8E8-56AF-5B232139DC7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altLang="en-US"/>
              <a:t>          (G) UI </a:t>
            </a:r>
            <a:endParaRPr lang="fr-FR" altLang="en-US"/>
          </a:p>
        </p:txBody>
      </p:sp>
      <p:pic>
        <p:nvPicPr>
          <p:cNvPr id="9220" name="Picture 2">
            <a:extLst>
              <a:ext uri="{FF2B5EF4-FFF2-40B4-BE49-F238E27FC236}">
                <a16:creationId xmlns:a16="http://schemas.microsoft.com/office/drawing/2014/main" id="{1DB37CC5-170B-B851-4ED8-E73BF6DC2F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2313" y="2022476"/>
            <a:ext cx="8355012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663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221" name="Down Arrow 3">
            <a:extLst>
              <a:ext uri="{FF2B5EF4-FFF2-40B4-BE49-F238E27FC236}">
                <a16:creationId xmlns:a16="http://schemas.microsoft.com/office/drawing/2014/main" id="{FE52FE9B-8C48-1F72-3B19-3817F8DB27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3975" y="1844675"/>
            <a:ext cx="719138" cy="1728788"/>
          </a:xfrm>
          <a:prstGeom prst="downArrow">
            <a:avLst>
              <a:gd name="adj1" fmla="val 50000"/>
              <a:gd name="adj2" fmla="val 50083"/>
            </a:avLst>
          </a:prstGeom>
          <a:solidFill>
            <a:srgbClr val="FF6633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fr-FR" altLang="en-US" sz="2000" dirty="0">
              <a:latin typeface="Calibri" panose="020F050202020403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AC9B22C-7139-4586-8496-CB21494BE00F}"/>
              </a:ext>
            </a:extLst>
          </p:cNvPr>
          <p:cNvGraphicFramePr>
            <a:graphicFrameLocks noGrp="1"/>
          </p:cNvGraphicFramePr>
          <p:nvPr/>
        </p:nvGraphicFramePr>
        <p:xfrm>
          <a:off x="1974851" y="4694238"/>
          <a:ext cx="3122613" cy="14019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0871">
                  <a:extLst>
                    <a:ext uri="{9D8B030D-6E8A-4147-A177-3AD203B41FA5}">
                      <a16:colId xmlns:a16="http://schemas.microsoft.com/office/drawing/2014/main" val="2693600505"/>
                    </a:ext>
                  </a:extLst>
                </a:gridCol>
                <a:gridCol w="1040871">
                  <a:extLst>
                    <a:ext uri="{9D8B030D-6E8A-4147-A177-3AD203B41FA5}">
                      <a16:colId xmlns:a16="http://schemas.microsoft.com/office/drawing/2014/main" val="652752401"/>
                    </a:ext>
                  </a:extLst>
                </a:gridCol>
                <a:gridCol w="1040871">
                  <a:extLst>
                    <a:ext uri="{9D8B030D-6E8A-4147-A177-3AD203B41FA5}">
                      <a16:colId xmlns:a16="http://schemas.microsoft.com/office/drawing/2014/main" val="3206464377"/>
                    </a:ext>
                  </a:extLst>
                </a:gridCol>
              </a:tblGrid>
              <a:tr h="518045">
                <a:tc>
                  <a:txBody>
                    <a:bodyPr/>
                    <a:lstStyle/>
                    <a:p>
                      <a:r>
                        <a:rPr lang="en-GB" sz="1400" dirty="0"/>
                        <a:t>Actor</a:t>
                      </a:r>
                    </a:p>
                  </a:txBody>
                  <a:tcPr marL="91413" marR="91413" marT="45702" marB="45702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Physical interface</a:t>
                      </a:r>
                    </a:p>
                  </a:txBody>
                  <a:tcPr marL="91413" marR="91413" marT="45702" marB="45702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Logical interface</a:t>
                      </a:r>
                    </a:p>
                  </a:txBody>
                  <a:tcPr marL="91413" marR="91413" marT="45702" marB="45702"/>
                </a:tc>
                <a:extLst>
                  <a:ext uri="{0D108BD9-81ED-4DB2-BD59-A6C34878D82A}">
                    <a16:rowId xmlns:a16="http://schemas.microsoft.com/office/drawing/2014/main" val="3097866877"/>
                  </a:ext>
                </a:extLst>
              </a:tr>
              <a:tr h="518045">
                <a:tc>
                  <a:txBody>
                    <a:bodyPr/>
                    <a:lstStyle/>
                    <a:p>
                      <a:r>
                        <a:rPr lang="en-GB" sz="1400" dirty="0"/>
                        <a:t>Human actor</a:t>
                      </a:r>
                    </a:p>
                  </a:txBody>
                  <a:tcPr marL="91413" marR="91413" marT="45702" marB="45702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Screen, keyboard</a:t>
                      </a:r>
                    </a:p>
                  </a:txBody>
                  <a:tcPr marL="91413" marR="91413" marT="45702" marB="45702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GUI</a:t>
                      </a:r>
                    </a:p>
                  </a:txBody>
                  <a:tcPr marL="91413" marR="91413" marT="45702" marB="45702"/>
                </a:tc>
                <a:extLst>
                  <a:ext uri="{0D108BD9-81ED-4DB2-BD59-A6C34878D82A}">
                    <a16:rowId xmlns:a16="http://schemas.microsoft.com/office/drawing/2014/main" val="3673759007"/>
                  </a:ext>
                </a:extLst>
              </a:tr>
              <a:tr h="365673">
                <a:tc>
                  <a:txBody>
                    <a:bodyPr/>
                    <a:lstStyle/>
                    <a:p>
                      <a:r>
                        <a:rPr lang="en-GB" sz="1800" dirty="0"/>
                        <a:t>..</a:t>
                      </a:r>
                    </a:p>
                  </a:txBody>
                  <a:tcPr marL="91413" marR="91413" marT="45702" marB="45702"/>
                </a:tc>
                <a:tc>
                  <a:txBody>
                    <a:bodyPr/>
                    <a:lstStyle/>
                    <a:p>
                      <a:endParaRPr lang="en-GB" sz="1800" dirty="0"/>
                    </a:p>
                  </a:txBody>
                  <a:tcPr marL="91413" marR="91413" marT="45702" marB="45702"/>
                </a:tc>
                <a:tc>
                  <a:txBody>
                    <a:bodyPr/>
                    <a:lstStyle/>
                    <a:p>
                      <a:endParaRPr lang="en-GB" sz="1800" dirty="0"/>
                    </a:p>
                  </a:txBody>
                  <a:tcPr marL="91413" marR="91413" marT="45702" marB="45702"/>
                </a:tc>
                <a:extLst>
                  <a:ext uri="{0D108BD9-81ED-4DB2-BD59-A6C34878D82A}">
                    <a16:rowId xmlns:a16="http://schemas.microsoft.com/office/drawing/2014/main" val="2382641873"/>
                  </a:ext>
                </a:extLst>
              </a:tr>
            </a:tbl>
          </a:graphicData>
        </a:graphic>
      </p:graphicFrame>
      <p:sp>
        <p:nvSpPr>
          <p:cNvPr id="9240" name="Arrow: Up 2">
            <a:extLst>
              <a:ext uri="{FF2B5EF4-FFF2-40B4-BE49-F238E27FC236}">
                <a16:creationId xmlns:a16="http://schemas.microsoft.com/office/drawing/2014/main" id="{DA585D5A-58C0-F134-90CD-D97DF66FA08D}"/>
              </a:ext>
            </a:extLst>
          </p:cNvPr>
          <p:cNvSpPr>
            <a:spLocks noChangeArrowheads="1"/>
          </p:cNvSpPr>
          <p:nvPr/>
        </p:nvSpPr>
        <p:spPr bwMode="auto">
          <a:xfrm rot="20270067">
            <a:off x="4686301" y="4098925"/>
            <a:ext cx="144463" cy="1150938"/>
          </a:xfrm>
          <a:prstGeom prst="upArrow">
            <a:avLst>
              <a:gd name="adj1" fmla="val 50000"/>
              <a:gd name="adj2" fmla="val 49794"/>
            </a:avLst>
          </a:prstGeom>
          <a:solidFill>
            <a:srgbClr val="FF6633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en-GB" altLang="en-US" sz="200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1">
            <a:extLst>
              <a:ext uri="{FF2B5EF4-FFF2-40B4-BE49-F238E27FC236}">
                <a16:creationId xmlns:a16="http://schemas.microsoft.com/office/drawing/2014/main" id="{16FE7900-3B71-585F-CFD1-5EC02DB811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Feed back – hi fi prototype</a:t>
            </a:r>
          </a:p>
        </p:txBody>
      </p:sp>
      <p:sp>
        <p:nvSpPr>
          <p:cNvPr id="55299" name="Content Placeholder 2">
            <a:extLst>
              <a:ext uri="{FF2B5EF4-FFF2-40B4-BE49-F238E27FC236}">
                <a16:creationId xmlns:a16="http://schemas.microsoft.com/office/drawing/2014/main" id="{59C3255A-1EE6-C021-EC46-DC00A9D65C7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it-IT" altLang="it-IT"/>
              <a:t>Selected users use the prototype in a lab</a:t>
            </a:r>
          </a:p>
          <a:p>
            <a:r>
              <a:rPr lang="it-IT" altLang="it-IT"/>
              <a:t>Feedback via</a:t>
            </a:r>
          </a:p>
          <a:p>
            <a:pPr lvl="1"/>
            <a:r>
              <a:rPr lang="it-IT" altLang="it-IT"/>
              <a:t>Ethnographics</a:t>
            </a:r>
          </a:p>
          <a:p>
            <a:pPr lvl="1"/>
            <a:r>
              <a:rPr lang="it-IT" altLang="it-IT"/>
              <a:t>Interviews</a:t>
            </a:r>
          </a:p>
          <a:p>
            <a:pPr lvl="1"/>
            <a:r>
              <a:rPr lang="it-IT" altLang="it-IT"/>
              <a:t>Focus group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itle 1">
            <a:extLst>
              <a:ext uri="{FF2B5EF4-FFF2-40B4-BE49-F238E27FC236}">
                <a16:creationId xmlns:a16="http://schemas.microsoft.com/office/drawing/2014/main" id="{CDEA5208-F1F3-6AFC-3A2C-0F264143CCC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Ethnographics</a:t>
            </a:r>
          </a:p>
        </p:txBody>
      </p:sp>
      <p:sp>
        <p:nvSpPr>
          <p:cNvPr id="56323" name="Content Placeholder 2">
            <a:extLst>
              <a:ext uri="{FF2B5EF4-FFF2-40B4-BE49-F238E27FC236}">
                <a16:creationId xmlns:a16="http://schemas.microsoft.com/office/drawing/2014/main" id="{3249CB31-AF83-00E6-579E-9832A6E755F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/>
              <a:t>End users perform their usual activities, using prototype</a:t>
            </a:r>
          </a:p>
          <a:p>
            <a:r>
              <a:rPr lang="en-GB" altLang="en-US"/>
              <a:t>Researcher(s) observe(s) the behaviour of end users, and especially interaction with prototype</a:t>
            </a:r>
          </a:p>
          <a:p>
            <a:pPr lvl="1"/>
            <a:r>
              <a:rPr lang="en-GB" altLang="en-US"/>
              <a:t>Researcher tries to be invisible as much as possible to avoid modify behaviour of users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>
            <a:extLst>
              <a:ext uri="{FF2B5EF4-FFF2-40B4-BE49-F238E27FC236}">
                <a16:creationId xmlns:a16="http://schemas.microsoft.com/office/drawing/2014/main" id="{32F9A532-A001-5549-0FF9-4702CF6FAC8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Interviews</a:t>
            </a:r>
          </a:p>
        </p:txBody>
      </p:sp>
      <p:sp>
        <p:nvSpPr>
          <p:cNvPr id="57347" name="Content Placeholder 2">
            <a:extLst>
              <a:ext uri="{FF2B5EF4-FFF2-40B4-BE49-F238E27FC236}">
                <a16:creationId xmlns:a16="http://schemas.microsoft.com/office/drawing/2014/main" id="{2D3A1879-E0B6-24FF-9B43-590B9DD1C8A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/>
              <a:t>End users use prototype</a:t>
            </a:r>
          </a:p>
          <a:p>
            <a:r>
              <a:rPr lang="en-GB" altLang="en-US"/>
              <a:t>After use, (a subset of users) is interviewed</a:t>
            </a:r>
          </a:p>
          <a:p>
            <a:pPr lvl="1"/>
            <a:r>
              <a:rPr lang="en-GB" altLang="en-US"/>
              <a:t>Interview = set of predefined questions, with open or closed answers, about the prototype</a:t>
            </a:r>
          </a:p>
          <a:p>
            <a:pPr lvl="1"/>
            <a:endParaRPr lang="en-GB" altLang="en-US"/>
          </a:p>
          <a:p>
            <a:pPr lvl="1"/>
            <a:r>
              <a:rPr lang="en-GB" altLang="en-US"/>
              <a:t>Ex: questionnaire at end of Polito course</a:t>
            </a:r>
          </a:p>
          <a:p>
            <a:endParaRPr lang="en-GB" alt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itle 1">
            <a:extLst>
              <a:ext uri="{FF2B5EF4-FFF2-40B4-BE49-F238E27FC236}">
                <a16:creationId xmlns:a16="http://schemas.microsoft.com/office/drawing/2014/main" id="{C705C0F8-FAA1-CE3A-4679-A3923F94CE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Focus group</a:t>
            </a:r>
          </a:p>
        </p:txBody>
      </p:sp>
      <p:sp>
        <p:nvSpPr>
          <p:cNvPr id="58371" name="Content Placeholder 2">
            <a:extLst>
              <a:ext uri="{FF2B5EF4-FFF2-40B4-BE49-F238E27FC236}">
                <a16:creationId xmlns:a16="http://schemas.microsoft.com/office/drawing/2014/main" id="{A831B03E-F30F-BC69-4847-8279A9E344F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/>
              <a:t>Users use prototype</a:t>
            </a:r>
          </a:p>
          <a:p>
            <a:r>
              <a:rPr lang="en-GB" altLang="en-US"/>
              <a:t>After use, they gather in a meeting, lead by a moderator</a:t>
            </a:r>
          </a:p>
          <a:p>
            <a:r>
              <a:rPr lang="en-GB" altLang="en-US"/>
              <a:t>Moderator invites users to express their opinions, ideas, suggestions </a:t>
            </a:r>
          </a:p>
          <a:p>
            <a:r>
              <a:rPr lang="en-GB" altLang="en-US"/>
              <a:t>Scribe takes notes, moderator draws conclusions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itle 1">
            <a:extLst>
              <a:ext uri="{FF2B5EF4-FFF2-40B4-BE49-F238E27FC236}">
                <a16:creationId xmlns:a16="http://schemas.microsoft.com/office/drawing/2014/main" id="{E3D92B89-5043-0C42-905B-4B1B53FEF5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 dirty="0"/>
              <a:t>Feedback, </a:t>
            </a:r>
            <a:r>
              <a:rPr lang="it-IT" altLang="it-IT" dirty="0" err="1"/>
              <a:t>final</a:t>
            </a:r>
            <a:r>
              <a:rPr lang="it-IT" altLang="it-IT" dirty="0"/>
              <a:t> system</a:t>
            </a:r>
          </a:p>
        </p:txBody>
      </p:sp>
      <p:sp>
        <p:nvSpPr>
          <p:cNvPr id="59395" name="Content Placeholder 2">
            <a:extLst>
              <a:ext uri="{FF2B5EF4-FFF2-40B4-BE49-F238E27FC236}">
                <a16:creationId xmlns:a16="http://schemas.microsoft.com/office/drawing/2014/main" id="{F7B8665B-3EA3-8E95-787A-D55C9C124CE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it-IT" altLang="it-IT"/>
              <a:t>Define and collect measures about </a:t>
            </a:r>
          </a:p>
          <a:p>
            <a:pPr lvl="1"/>
            <a:r>
              <a:rPr lang="it-IT" altLang="it-IT"/>
              <a:t>Usage of system (time spent on different pages / part of pages, errors)</a:t>
            </a:r>
          </a:p>
          <a:p>
            <a:pPr lvl="1"/>
            <a:r>
              <a:rPr lang="it-IT" altLang="it-IT"/>
              <a:t>Effect of system, conversion rate (ex rate from browse to purchase)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420" name="Picture 2" descr="marketing funnel">
            <a:extLst>
              <a:ext uri="{FF2B5EF4-FFF2-40B4-BE49-F238E27FC236}">
                <a16:creationId xmlns:a16="http://schemas.microsoft.com/office/drawing/2014/main" id="{CE448823-4D74-771F-7BA0-4223C6C2CC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3976" y="1989139"/>
            <a:ext cx="5089525" cy="3775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D61A94D-AABF-F106-B158-9D8582373F6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altLang="en-US" dirty="0"/>
              <a:t>Marketing funnel</a:t>
            </a:r>
            <a:endParaRPr lang="en-IT" dirty="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Title 1">
            <a:extLst>
              <a:ext uri="{FF2B5EF4-FFF2-40B4-BE49-F238E27FC236}">
                <a16:creationId xmlns:a16="http://schemas.microsoft.com/office/drawing/2014/main" id="{FA3A01FC-27AE-3489-9950-562BB9A7D4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Conversion rate</a:t>
            </a:r>
          </a:p>
        </p:txBody>
      </p:sp>
      <p:sp>
        <p:nvSpPr>
          <p:cNvPr id="61443" name="Content Placeholder 2">
            <a:extLst>
              <a:ext uri="{FF2B5EF4-FFF2-40B4-BE49-F238E27FC236}">
                <a16:creationId xmlns:a16="http://schemas.microsoft.com/office/drawing/2014/main" id="{E8CE4D27-7370-0F56-E682-554459A8B86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/>
              <a:t>In general</a:t>
            </a:r>
          </a:p>
          <a:p>
            <a:pPr lvl="1"/>
            <a:r>
              <a:rPr lang="en-GB" altLang="en-US"/>
              <a:t>From awareness of product / service</a:t>
            </a:r>
          </a:p>
          <a:p>
            <a:pPr lvl="1"/>
            <a:r>
              <a:rPr lang="en-GB" altLang="en-US"/>
              <a:t>To customers purchasing</a:t>
            </a:r>
          </a:p>
          <a:p>
            <a:r>
              <a:rPr lang="en-GB" altLang="en-US"/>
              <a:t>On ecommerce website</a:t>
            </a:r>
          </a:p>
          <a:p>
            <a:pPr lvl="1"/>
            <a:r>
              <a:rPr lang="en-GB" altLang="en-US"/>
              <a:t>From number of landing on web page per day by unique visitors</a:t>
            </a:r>
          </a:p>
          <a:p>
            <a:pPr lvl="1"/>
            <a:r>
              <a:rPr lang="en-GB" altLang="en-US"/>
              <a:t>To number of purchases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Title 1">
            <a:extLst>
              <a:ext uri="{FF2B5EF4-FFF2-40B4-BE49-F238E27FC236}">
                <a16:creationId xmlns:a16="http://schemas.microsoft.com/office/drawing/2014/main" id="{4A81040A-EEC7-A42F-95E8-F70D6142C75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Feedback	</a:t>
            </a:r>
          </a:p>
        </p:txBody>
      </p:sp>
      <p:sp>
        <p:nvSpPr>
          <p:cNvPr id="62467" name="Content Placeholder 2">
            <a:extLst>
              <a:ext uri="{FF2B5EF4-FFF2-40B4-BE49-F238E27FC236}">
                <a16:creationId xmlns:a16="http://schemas.microsoft.com/office/drawing/2014/main" id="{A3455354-0B57-B38E-FBED-7828B63E788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it-IT" altLang="it-IT"/>
              <a:t>A/B test</a:t>
            </a:r>
          </a:p>
        </p:txBody>
      </p:sp>
      <p:pic>
        <p:nvPicPr>
          <p:cNvPr id="62468" name="Picture 2" descr="https://vwo.com/images/page_ab_testing/02.png.pagespeed.ce.BmWcShEZAM.png">
            <a:extLst>
              <a:ext uri="{FF2B5EF4-FFF2-40B4-BE49-F238E27FC236}">
                <a16:creationId xmlns:a16="http://schemas.microsoft.com/office/drawing/2014/main" id="{291BC011-DFA4-FB6D-64D1-302939E33B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9151" y="2492376"/>
            <a:ext cx="5762625" cy="2790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Title 1">
            <a:extLst>
              <a:ext uri="{FF2B5EF4-FFF2-40B4-BE49-F238E27FC236}">
                <a16:creationId xmlns:a16="http://schemas.microsoft.com/office/drawing/2014/main" id="{9A37C9D2-981E-E061-6DA8-487EF282F39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fr-FR"/>
              <a:t>Designing the GUI</a:t>
            </a:r>
            <a:endParaRPr lang="fr-FR" altLang="fr-FR"/>
          </a:p>
        </p:txBody>
      </p:sp>
      <p:sp>
        <p:nvSpPr>
          <p:cNvPr id="63491" name="Content Placeholder 2">
            <a:extLst>
              <a:ext uri="{FF2B5EF4-FFF2-40B4-BE49-F238E27FC236}">
                <a16:creationId xmlns:a16="http://schemas.microsoft.com/office/drawing/2014/main" id="{6F145DAD-619C-A28B-ECF2-C2EA4C354CF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it-IT" altLang="fr-FR"/>
              <a:t>Technical elements</a:t>
            </a:r>
          </a:p>
          <a:p>
            <a:r>
              <a:rPr lang="it-IT" altLang="fr-FR"/>
              <a:t>Usability guidelines</a:t>
            </a:r>
            <a:endParaRPr lang="fr-FR" altLang="fr-FR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cs typeface="+mj-cs"/>
              </a:rPr>
              <a:t>Technical elements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>
            <a:extLst>
              <a:ext uri="{FF2B5EF4-FFF2-40B4-BE49-F238E27FC236}">
                <a16:creationId xmlns:a16="http://schemas.microsoft.com/office/drawing/2014/main" id="{2BADC479-D6A5-E67C-E3EA-9C386AA6A1E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en-US"/>
              <a:t>Key message  #1</a:t>
            </a:r>
            <a:endParaRPr lang="en-US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E9923-EB63-4B1B-B139-9828912995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it-IT" dirty="0" err="1"/>
              <a:t>Experimentation</a:t>
            </a:r>
            <a:endParaRPr lang="it-IT" dirty="0"/>
          </a:p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/>
              <a:t>The UI should be </a:t>
            </a:r>
            <a:r>
              <a:rPr lang="it-IT" dirty="0" err="1"/>
              <a:t>experimented</a:t>
            </a:r>
            <a:r>
              <a:rPr lang="it-IT" dirty="0"/>
              <a:t> with the end users</a:t>
            </a:r>
            <a:endParaRPr lang="en-US" dirty="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Title 1">
            <a:extLst>
              <a:ext uri="{FF2B5EF4-FFF2-40B4-BE49-F238E27FC236}">
                <a16:creationId xmlns:a16="http://schemas.microsoft.com/office/drawing/2014/main" id="{E4FCBDF0-B661-ACE4-D7EA-AE3DBCC33AF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fr-FR" dirty="0"/>
              <a:t>Java</a:t>
            </a:r>
            <a:endParaRPr lang="fr-FR" altLang="fr-FR" dirty="0"/>
          </a:p>
        </p:txBody>
      </p:sp>
      <p:pic>
        <p:nvPicPr>
          <p:cNvPr id="65540" name="Picture 2" descr="http://docs.oracle.com/javafx/2/architecture/img/uicontrols.png">
            <a:extLst>
              <a:ext uri="{FF2B5EF4-FFF2-40B4-BE49-F238E27FC236}">
                <a16:creationId xmlns:a16="http://schemas.microsoft.com/office/drawing/2014/main" id="{A2400BCC-C56B-8E82-3F4D-78FC20A91C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6874" y="1557338"/>
            <a:ext cx="4694237" cy="4722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Title 1">
            <a:extLst>
              <a:ext uri="{FF2B5EF4-FFF2-40B4-BE49-F238E27FC236}">
                <a16:creationId xmlns:a16="http://schemas.microsoft.com/office/drawing/2014/main" id="{2EE2E0C7-AB05-4E07-EC56-8E57D6BFEF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fr-FR"/>
              <a:t>Android</a:t>
            </a:r>
            <a:endParaRPr lang="fr-FR" altLang="fr-FR"/>
          </a:p>
        </p:txBody>
      </p: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DC2FB1E2-9ED2-3842-0DA0-5C89AE0C6F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8604" y="1690688"/>
            <a:ext cx="6174847" cy="4351338"/>
          </a:xfrm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itle 1">
            <a:extLst>
              <a:ext uri="{FF2B5EF4-FFF2-40B4-BE49-F238E27FC236}">
                <a16:creationId xmlns:a16="http://schemas.microsoft.com/office/drawing/2014/main" id="{481F4E46-2483-2C93-E66D-A97E3F1D3D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fr-FR" dirty="0"/>
              <a:t>iOS</a:t>
            </a:r>
            <a:endParaRPr lang="fr-FR" altLang="fr-FR" dirty="0"/>
          </a:p>
        </p:txBody>
      </p: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C39E3B55-D212-9905-DCDE-1CA6839582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4504" y="1818280"/>
            <a:ext cx="5801784" cy="4351338"/>
          </a:xfr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Title 1">
            <a:extLst>
              <a:ext uri="{FF2B5EF4-FFF2-40B4-BE49-F238E27FC236}">
                <a16:creationId xmlns:a16="http://schemas.microsoft.com/office/drawing/2014/main" id="{A0B773D3-F79A-B382-9B6E-255BB92690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fr-FR"/>
              <a:t>Windows</a:t>
            </a:r>
            <a:endParaRPr lang="fr-FR" alt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218E8F-EAC8-ABE7-DA5E-D0F436C3E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731" y="2073497"/>
            <a:ext cx="6656538" cy="4172755"/>
          </a:xfrm>
          <a:prstGeom prst="rect">
            <a:avLst/>
          </a:prstGeom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Title 1">
            <a:extLst>
              <a:ext uri="{FF2B5EF4-FFF2-40B4-BE49-F238E27FC236}">
                <a16:creationId xmlns:a16="http://schemas.microsoft.com/office/drawing/2014/main" id="{E87610ED-C45E-A124-CD03-B496ACD075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fr-FR"/>
              <a:t>Issue</a:t>
            </a:r>
            <a:endParaRPr lang="fr-FR" altLang="fr-FR"/>
          </a:p>
        </p:txBody>
      </p:sp>
      <p:sp>
        <p:nvSpPr>
          <p:cNvPr id="69635" name="Content Placeholder 2">
            <a:extLst>
              <a:ext uri="{FF2B5EF4-FFF2-40B4-BE49-F238E27FC236}">
                <a16:creationId xmlns:a16="http://schemas.microsoft.com/office/drawing/2014/main" id="{F07D86BC-1159-3901-DD37-A59B8E11E34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it-IT" altLang="fr-FR"/>
              <a:t>Portability of the GUI</a:t>
            </a:r>
          </a:p>
          <a:p>
            <a:endParaRPr lang="it-IT" altLang="fr-FR"/>
          </a:p>
          <a:p>
            <a:pPr lvl="1"/>
            <a:r>
              <a:rPr lang="it-IT" altLang="fr-FR"/>
              <a:t>Redevelop GUI for each environment</a:t>
            </a:r>
          </a:p>
          <a:p>
            <a:pPr lvl="1"/>
            <a:r>
              <a:rPr lang="it-IT" altLang="fr-FR"/>
              <a:t>Cross platform compilers</a:t>
            </a:r>
          </a:p>
          <a:p>
            <a:pPr lvl="2"/>
            <a:r>
              <a:rPr lang="it-IT" altLang="fr-FR"/>
              <a:t>Ex Xamarin, Cordova, Flutter, ..</a:t>
            </a:r>
          </a:p>
          <a:p>
            <a:pPr lvl="1"/>
            <a:r>
              <a:rPr lang="it-IT" altLang="fr-FR"/>
              <a:t>Cross platform GUI	</a:t>
            </a:r>
          </a:p>
          <a:p>
            <a:pPr lvl="2"/>
            <a:r>
              <a:rPr lang="it-IT" altLang="fr-FR"/>
              <a:t>Browser</a:t>
            </a:r>
          </a:p>
          <a:p>
            <a:pPr lvl="2"/>
            <a:endParaRPr lang="fr-FR" altLang="fr-FR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Title 1">
            <a:extLst>
              <a:ext uri="{FF2B5EF4-FFF2-40B4-BE49-F238E27FC236}">
                <a16:creationId xmlns:a16="http://schemas.microsoft.com/office/drawing/2014/main" id="{1C19E5A4-7823-E78A-41AC-71A5C39DBB6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fr-FR"/>
              <a:t>Usability guidelines</a:t>
            </a:r>
            <a:endParaRPr lang="fr-FR" altLang="fr-FR"/>
          </a:p>
        </p:txBody>
      </p:sp>
      <p:sp>
        <p:nvSpPr>
          <p:cNvPr id="70659" name="Content Placeholder 2">
            <a:extLst>
              <a:ext uri="{FF2B5EF4-FFF2-40B4-BE49-F238E27FC236}">
                <a16:creationId xmlns:a16="http://schemas.microsoft.com/office/drawing/2014/main" id="{590CEE46-F7BD-F6DE-EF9C-376421D66E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it-IT" altLang="fr-FR"/>
              <a:t>Have same style and format in all pages</a:t>
            </a:r>
          </a:p>
          <a:p>
            <a:r>
              <a:rPr lang="it-IT" altLang="fr-FR"/>
              <a:t>Do not ask same info twice</a:t>
            </a:r>
          </a:p>
          <a:p>
            <a:r>
              <a:rPr lang="it-IT" altLang="fr-FR"/>
              <a:t>Give feedback</a:t>
            </a:r>
          </a:p>
          <a:p>
            <a:pPr lvl="1"/>
            <a:r>
              <a:rPr lang="it-IT" altLang="fr-FR"/>
              <a:t>When button clicked, when text inserted, when processing</a:t>
            </a:r>
            <a:endParaRPr lang="fr-FR" altLang="fr-FR"/>
          </a:p>
          <a:p>
            <a:r>
              <a:rPr lang="it-IT" altLang="fr-FR"/>
              <a:t>Make interactive objects obvious</a:t>
            </a:r>
          </a:p>
          <a:p>
            <a:pPr lvl="1"/>
            <a:r>
              <a:rPr lang="it-IT" altLang="fr-FR"/>
              <a:t>Large buttons, blinking, ..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Title 1">
            <a:extLst>
              <a:ext uri="{FF2B5EF4-FFF2-40B4-BE49-F238E27FC236}">
                <a16:creationId xmlns:a16="http://schemas.microsoft.com/office/drawing/2014/main" id="{6B1A31AC-F71B-E762-1C3D-2D76EF6D7C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fr-FR"/>
              <a:t>Usability guidelines</a:t>
            </a:r>
            <a:endParaRPr lang="fr-FR" altLang="fr-FR"/>
          </a:p>
        </p:txBody>
      </p:sp>
      <p:sp>
        <p:nvSpPr>
          <p:cNvPr id="71683" name="Content Placeholder 2">
            <a:extLst>
              <a:ext uri="{FF2B5EF4-FFF2-40B4-BE49-F238E27FC236}">
                <a16:creationId xmlns:a16="http://schemas.microsoft.com/office/drawing/2014/main" id="{0C165CD3-E112-D6BE-9CC0-2C5A7CDCD46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it-IT" altLang="fr-FR"/>
              <a:t>Consider default values in input fields</a:t>
            </a:r>
          </a:p>
          <a:p>
            <a:r>
              <a:rPr lang="it-IT" altLang="fr-FR"/>
              <a:t>Clear success / error messages</a:t>
            </a:r>
          </a:p>
          <a:p>
            <a:r>
              <a:rPr lang="it-IT" altLang="fr-FR"/>
              <a:t>Show clearly navigation hierarchy</a:t>
            </a:r>
          </a:p>
          <a:p>
            <a:pPr lvl="1"/>
            <a:r>
              <a:rPr lang="it-IT" altLang="fr-FR"/>
              <a:t>Use breadcrump trails</a:t>
            </a:r>
            <a:endParaRPr lang="fr-FR" altLang="fr-FR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Title 1">
            <a:extLst>
              <a:ext uri="{FF2B5EF4-FFF2-40B4-BE49-F238E27FC236}">
                <a16:creationId xmlns:a16="http://schemas.microsoft.com/office/drawing/2014/main" id="{EFBCB858-0627-BB3C-44E5-2138B0430F8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fr-FR"/>
              <a:t>Usability guidelines</a:t>
            </a:r>
            <a:endParaRPr lang="fr-FR" alt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338AB-4871-4FFA-8FEA-DA13D9F60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it-IT" dirty="0"/>
              <a:t>Simplicity /readability</a:t>
            </a:r>
          </a:p>
          <a:p>
            <a:pPr lvl="1">
              <a:defRPr/>
            </a:pPr>
            <a:r>
              <a:rPr lang="it-IT" dirty="0"/>
              <a:t>Min number of pages</a:t>
            </a:r>
          </a:p>
          <a:p>
            <a:pPr lvl="1">
              <a:defRPr/>
            </a:pPr>
            <a:r>
              <a:rPr lang="it-IT" dirty="0"/>
              <a:t>Min number of colors / fonts</a:t>
            </a:r>
          </a:p>
          <a:p>
            <a:pPr lvl="1">
              <a:defRPr/>
            </a:pPr>
            <a:r>
              <a:rPr lang="it-IT" dirty="0"/>
              <a:t>Font min size</a:t>
            </a:r>
          </a:p>
          <a:p>
            <a:pPr lvl="1">
              <a:defRPr/>
            </a:pPr>
            <a:r>
              <a:rPr lang="it-IT" dirty="0"/>
              <a:t>N elements in page</a:t>
            </a:r>
          </a:p>
          <a:p>
            <a:pPr lvl="1">
              <a:defRPr/>
            </a:pPr>
            <a:r>
              <a:rPr lang="it-IT" dirty="0"/>
              <a:t>N pages</a:t>
            </a:r>
          </a:p>
          <a:p>
            <a:pPr lvl="1">
              <a:defRPr/>
            </a:pPr>
            <a:endParaRPr lang="it-IT" dirty="0"/>
          </a:p>
          <a:p>
            <a:pPr>
              <a:defRPr/>
            </a:pPr>
            <a:r>
              <a:rPr lang="it-IT" dirty="0"/>
              <a:t>Use conventions</a:t>
            </a:r>
          </a:p>
          <a:p>
            <a:pPr lvl="1">
              <a:defRPr/>
            </a:pPr>
            <a:r>
              <a:rPr lang="it-IT" dirty="0"/>
              <a:t>Logo at top left</a:t>
            </a:r>
          </a:p>
          <a:p>
            <a:pPr lvl="1">
              <a:defRPr/>
            </a:pPr>
            <a:r>
              <a:rPr lang="it-IT" dirty="0"/>
              <a:t>Click on logo brings to home</a:t>
            </a:r>
          </a:p>
          <a:p>
            <a:pPr lvl="1">
              <a:defRPr/>
            </a:pPr>
            <a:r>
              <a:rPr lang="it-IT" dirty="0"/>
              <a:t>Links change color when mouse hovers</a:t>
            </a:r>
          </a:p>
          <a:p>
            <a:pPr lvl="1">
              <a:defRPr/>
            </a:pPr>
            <a:r>
              <a:rPr lang="it-IT" dirty="0"/>
              <a:t>Next / back always in the same place</a:t>
            </a:r>
            <a:endParaRPr lang="fr-FR" dirty="0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Title 1">
            <a:extLst>
              <a:ext uri="{FF2B5EF4-FFF2-40B4-BE49-F238E27FC236}">
                <a16:creationId xmlns:a16="http://schemas.microsoft.com/office/drawing/2014/main" id="{FD52ECDB-C54E-D7EF-9FCB-45AD25A822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Summary</a:t>
            </a:r>
          </a:p>
        </p:txBody>
      </p:sp>
      <p:sp>
        <p:nvSpPr>
          <p:cNvPr id="44035" name="Content Placeholder 2">
            <a:extLst>
              <a:ext uri="{FF2B5EF4-FFF2-40B4-BE49-F238E27FC236}">
                <a16:creationId xmlns:a16="http://schemas.microsoft.com/office/drawing/2014/main" id="{CEABFEA9-51E3-4AB8-AA19-CBB7EC6EB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it-IT" altLang="it-IT" dirty="0"/>
              <a:t>In mass market products User interaction is key</a:t>
            </a:r>
          </a:p>
          <a:p>
            <a:pPr>
              <a:defRPr/>
            </a:pPr>
            <a:r>
              <a:rPr lang="it-IT" altLang="it-IT" dirty="0"/>
              <a:t>User centered design </a:t>
            </a:r>
          </a:p>
          <a:p>
            <a:pPr lvl="1">
              <a:defRPr/>
            </a:pPr>
            <a:r>
              <a:rPr lang="it-IT" altLang="it-IT" dirty="0"/>
              <a:t>Focuses on user feedback</a:t>
            </a:r>
          </a:p>
          <a:p>
            <a:pPr lvl="1">
              <a:defRPr/>
            </a:pPr>
            <a:r>
              <a:rPr lang="it-IT" altLang="it-IT" dirty="0"/>
              <a:t>Using several techniques in a defined process</a:t>
            </a:r>
          </a:p>
          <a:p>
            <a:pPr>
              <a:defRPr/>
            </a:pPr>
            <a:r>
              <a:rPr lang="it-IT" altLang="it-IT" dirty="0"/>
              <a:t>Key message: UI design must be validated with users </a:t>
            </a:r>
          </a:p>
          <a:p>
            <a:pPr lvl="1">
              <a:defRPr/>
            </a:pPr>
            <a:r>
              <a:rPr lang="it-IT" altLang="it-IT" dirty="0"/>
              <a:t>Never assume you did it right</a:t>
            </a:r>
          </a:p>
          <a:p>
            <a:pPr lvl="1">
              <a:defRPr/>
            </a:pPr>
            <a:endParaRPr lang="it-IT" altLang="it-IT" dirty="0"/>
          </a:p>
          <a:p>
            <a:pPr marL="0" indent="0">
              <a:buNone/>
              <a:defRPr/>
            </a:pPr>
            <a:endParaRPr lang="it-IT" altLang="it-IT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>
            <a:extLst>
              <a:ext uri="{FF2B5EF4-FFF2-40B4-BE49-F238E27FC236}">
                <a16:creationId xmlns:a16="http://schemas.microsoft.com/office/drawing/2014/main" id="{540BE693-7EA2-E802-6399-7A472BAC20C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Key message #2</a:t>
            </a:r>
          </a:p>
        </p:txBody>
      </p:sp>
      <p:pic>
        <p:nvPicPr>
          <p:cNvPr id="3" name="Picture 2" descr="A red rectangular sign with white text&#10;&#10;Description automatically generated">
            <a:extLst>
              <a:ext uri="{FF2B5EF4-FFF2-40B4-BE49-F238E27FC236}">
                <a16:creationId xmlns:a16="http://schemas.microsoft.com/office/drawing/2014/main" id="{403568F8-EB92-BD2B-170F-80E998E02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4412" y="1210614"/>
            <a:ext cx="4143175" cy="564738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>
            <a:extLst>
              <a:ext uri="{FF2B5EF4-FFF2-40B4-BE49-F238E27FC236}">
                <a16:creationId xmlns:a16="http://schemas.microsoft.com/office/drawing/2014/main" id="{CAB64916-8D65-876B-4B85-B5AA411824E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r-FR" altLang="fr-FR" dirty="0"/>
              <a:t>How to</a:t>
            </a:r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5C982D09-9674-22D5-DE21-5C864A7977C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it-IT" altLang="fr-FR" dirty="0" err="1"/>
              <a:t>Starting</a:t>
            </a:r>
            <a:r>
              <a:rPr lang="it-IT" altLang="fr-FR" dirty="0"/>
              <a:t> points are</a:t>
            </a:r>
          </a:p>
          <a:p>
            <a:pPr lvl="1"/>
            <a:r>
              <a:rPr lang="it-IT" altLang="fr-FR" dirty="0"/>
              <a:t>Context </a:t>
            </a:r>
            <a:r>
              <a:rPr lang="it-IT" altLang="fr-FR" dirty="0" err="1"/>
              <a:t>diagrams</a:t>
            </a:r>
            <a:r>
              <a:rPr lang="it-IT" altLang="fr-FR" dirty="0"/>
              <a:t>, </a:t>
            </a:r>
            <a:r>
              <a:rPr lang="it-IT" altLang="fr-FR" dirty="0" err="1"/>
              <a:t>actors</a:t>
            </a:r>
            <a:endParaRPr lang="it-IT" altLang="fr-FR" dirty="0"/>
          </a:p>
          <a:p>
            <a:pPr lvl="1"/>
            <a:r>
              <a:rPr lang="it-IT" altLang="fr-FR" dirty="0" err="1"/>
              <a:t>Functional</a:t>
            </a:r>
            <a:r>
              <a:rPr lang="it-IT" altLang="fr-FR" dirty="0"/>
              <a:t> </a:t>
            </a:r>
            <a:r>
              <a:rPr lang="it-IT" altLang="fr-FR" dirty="0" err="1"/>
              <a:t>requirements</a:t>
            </a:r>
            <a:endParaRPr lang="it-IT" altLang="fr-FR" dirty="0"/>
          </a:p>
          <a:p>
            <a:pPr lvl="1"/>
            <a:r>
              <a:rPr lang="it-IT" altLang="fr-FR" dirty="0"/>
              <a:t>Use </a:t>
            </a:r>
            <a:r>
              <a:rPr lang="it-IT" altLang="fr-FR" dirty="0" err="1"/>
              <a:t>cases</a:t>
            </a:r>
            <a:endParaRPr lang="fr-FR" altLang="fr-FR" dirty="0"/>
          </a:p>
          <a:p>
            <a:endParaRPr lang="fr-FR" altLang="fr-FR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21C9160B-FB0E-E00B-11D2-A9F9EFF949D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it-IT"/>
              <a:t>The process - phases</a:t>
            </a:r>
          </a:p>
        </p:txBody>
      </p:sp>
      <p:grpSp>
        <p:nvGrpSpPr>
          <p:cNvPr id="379907" name="Group 3">
            <a:extLst>
              <a:ext uri="{FF2B5EF4-FFF2-40B4-BE49-F238E27FC236}">
                <a16:creationId xmlns:a16="http://schemas.microsoft.com/office/drawing/2014/main" id="{0CFF30A4-854E-EECD-C318-0167C3342EF4}"/>
              </a:ext>
            </a:extLst>
          </p:cNvPr>
          <p:cNvGrpSpPr>
            <a:grpSpLocks/>
          </p:cNvGrpSpPr>
          <p:nvPr/>
        </p:nvGrpSpPr>
        <p:grpSpPr bwMode="auto">
          <a:xfrm>
            <a:off x="2135189" y="4941892"/>
            <a:ext cx="936625" cy="912813"/>
            <a:chOff x="385" y="3113"/>
            <a:chExt cx="590" cy="575"/>
          </a:xfrm>
        </p:grpSpPr>
        <p:sp>
          <p:nvSpPr>
            <p:cNvPr id="13338" name="Text Box 4">
              <a:extLst>
                <a:ext uri="{FF2B5EF4-FFF2-40B4-BE49-F238E27FC236}">
                  <a16:creationId xmlns:a16="http://schemas.microsoft.com/office/drawing/2014/main" id="{E5309BDE-8DE9-1494-7B6E-8B66E5B422D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5" y="3475"/>
              <a:ext cx="516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spcAft>
                  <a:spcPct val="5000"/>
                </a:spcAft>
                <a:buClr>
                  <a:srgbClr val="000000"/>
                </a:buClr>
                <a:buFont typeface="Wingdings" pitchFamily="2" charset="2"/>
                <a:buChar char="§"/>
                <a:defRPr sz="32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0000"/>
                </a:buClr>
                <a:buFont typeface="Wingdings" pitchFamily="2" charset="2"/>
                <a:buChar char="w"/>
                <a:defRPr sz="28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4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altLang="it-IT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months</a:t>
              </a:r>
            </a:p>
          </p:txBody>
        </p:sp>
        <p:sp>
          <p:nvSpPr>
            <p:cNvPr id="13339" name="Line 5">
              <a:extLst>
                <a:ext uri="{FF2B5EF4-FFF2-40B4-BE49-F238E27FC236}">
                  <a16:creationId xmlns:a16="http://schemas.microsoft.com/office/drawing/2014/main" id="{F20C5732-FFE0-E875-496D-816252B0F0F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57" y="3113"/>
              <a:ext cx="318" cy="40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IT"/>
            </a:p>
          </p:txBody>
        </p:sp>
      </p:grpSp>
      <p:grpSp>
        <p:nvGrpSpPr>
          <p:cNvPr id="379910" name="Group 6">
            <a:extLst>
              <a:ext uri="{FF2B5EF4-FFF2-40B4-BE49-F238E27FC236}">
                <a16:creationId xmlns:a16="http://schemas.microsoft.com/office/drawing/2014/main" id="{F564B73D-7161-201E-91B7-5D42C3DEB1F9}"/>
              </a:ext>
            </a:extLst>
          </p:cNvPr>
          <p:cNvGrpSpPr>
            <a:grpSpLocks/>
          </p:cNvGrpSpPr>
          <p:nvPr/>
        </p:nvGrpSpPr>
        <p:grpSpPr bwMode="auto">
          <a:xfrm>
            <a:off x="4079875" y="4868865"/>
            <a:ext cx="1944688" cy="985838"/>
            <a:chOff x="1610" y="3067"/>
            <a:chExt cx="1225" cy="621"/>
          </a:xfrm>
        </p:grpSpPr>
        <p:sp>
          <p:nvSpPr>
            <p:cNvPr id="13336" name="Text Box 7">
              <a:extLst>
                <a:ext uri="{FF2B5EF4-FFF2-40B4-BE49-F238E27FC236}">
                  <a16:creationId xmlns:a16="http://schemas.microsoft.com/office/drawing/2014/main" id="{8DA6457F-B320-4392-0DEF-A04B5CFA5B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10" y="3475"/>
              <a:ext cx="393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spcAft>
                  <a:spcPct val="5000"/>
                </a:spcAft>
                <a:buClr>
                  <a:srgbClr val="000000"/>
                </a:buClr>
                <a:buFont typeface="Wingdings" pitchFamily="2" charset="2"/>
                <a:buChar char="§"/>
                <a:defRPr sz="32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0000"/>
                </a:buClr>
                <a:buFont typeface="Wingdings" pitchFamily="2" charset="2"/>
                <a:buChar char="w"/>
                <a:defRPr sz="28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4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altLang="it-IT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years</a:t>
              </a:r>
            </a:p>
          </p:txBody>
        </p:sp>
        <p:sp>
          <p:nvSpPr>
            <p:cNvPr id="13337" name="Line 8">
              <a:extLst>
                <a:ext uri="{FF2B5EF4-FFF2-40B4-BE49-F238E27FC236}">
                  <a16:creationId xmlns:a16="http://schemas.microsoft.com/office/drawing/2014/main" id="{244C9115-7BB6-ECAA-65B9-DD955BD13AB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7" y="3067"/>
              <a:ext cx="998" cy="4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IT"/>
            </a:p>
          </p:txBody>
        </p:sp>
      </p:grpSp>
      <p:grpSp>
        <p:nvGrpSpPr>
          <p:cNvPr id="13317" name="Group 9">
            <a:extLst>
              <a:ext uri="{FF2B5EF4-FFF2-40B4-BE49-F238E27FC236}">
                <a16:creationId xmlns:a16="http://schemas.microsoft.com/office/drawing/2014/main" id="{6BDEC289-26B0-1197-F38D-40714F79F199}"/>
              </a:ext>
            </a:extLst>
          </p:cNvPr>
          <p:cNvGrpSpPr>
            <a:grpSpLocks/>
          </p:cNvGrpSpPr>
          <p:nvPr/>
        </p:nvGrpSpPr>
        <p:grpSpPr bwMode="auto">
          <a:xfrm>
            <a:off x="1847850" y="2133601"/>
            <a:ext cx="8351838" cy="3098800"/>
            <a:chOff x="204" y="1344"/>
            <a:chExt cx="5261" cy="1952"/>
          </a:xfrm>
        </p:grpSpPr>
        <p:sp>
          <p:nvSpPr>
            <p:cNvPr id="13318" name="Text Box 10">
              <a:extLst>
                <a:ext uri="{FF2B5EF4-FFF2-40B4-BE49-F238E27FC236}">
                  <a16:creationId xmlns:a16="http://schemas.microsoft.com/office/drawing/2014/main" id="{F12DB67F-4A66-BC0E-5D48-2438471A69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4" y="1525"/>
              <a:ext cx="1225" cy="25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6633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spcAft>
                  <a:spcPct val="5000"/>
                </a:spcAft>
                <a:buClr>
                  <a:srgbClr val="000000"/>
                </a:buClr>
                <a:buFont typeface="Wingdings" pitchFamily="2" charset="2"/>
                <a:buChar char="§"/>
                <a:defRPr sz="32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0000"/>
                </a:buClr>
                <a:buFont typeface="Wingdings" pitchFamily="2" charset="2"/>
                <a:buChar char="w"/>
                <a:defRPr sz="28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4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altLang="it-IT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Development</a:t>
              </a:r>
            </a:p>
          </p:txBody>
        </p:sp>
        <p:sp>
          <p:nvSpPr>
            <p:cNvPr id="13319" name="Text Box 11">
              <a:extLst>
                <a:ext uri="{FF2B5EF4-FFF2-40B4-BE49-F238E27FC236}">
                  <a16:creationId xmlns:a16="http://schemas.microsoft.com/office/drawing/2014/main" id="{72D56114-E628-FBE8-277C-8A2DB8D777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65" y="2069"/>
              <a:ext cx="3855" cy="25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6633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spcAft>
                  <a:spcPct val="5000"/>
                </a:spcAft>
                <a:buClr>
                  <a:srgbClr val="000000"/>
                </a:buClr>
                <a:buFont typeface="Wingdings" pitchFamily="2" charset="2"/>
                <a:buChar char="§"/>
                <a:defRPr sz="32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0000"/>
                </a:buClr>
                <a:buFont typeface="Wingdings" pitchFamily="2" charset="2"/>
                <a:buChar char="w"/>
                <a:defRPr sz="28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4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altLang="it-IT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Operation</a:t>
              </a:r>
            </a:p>
          </p:txBody>
        </p:sp>
        <p:sp>
          <p:nvSpPr>
            <p:cNvPr id="13320" name="Text Box 12">
              <a:extLst>
                <a:ext uri="{FF2B5EF4-FFF2-40B4-BE49-F238E27FC236}">
                  <a16:creationId xmlns:a16="http://schemas.microsoft.com/office/drawing/2014/main" id="{AF15E0DB-1824-9F99-23B4-8C4D3A934B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91" y="2432"/>
              <a:ext cx="3493" cy="25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6633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spcAft>
                  <a:spcPct val="5000"/>
                </a:spcAft>
                <a:buClr>
                  <a:srgbClr val="000000"/>
                </a:buClr>
                <a:buFont typeface="Wingdings" pitchFamily="2" charset="2"/>
                <a:buChar char="§"/>
                <a:defRPr sz="32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0000"/>
                </a:buClr>
                <a:buFont typeface="Wingdings" pitchFamily="2" charset="2"/>
                <a:buChar char="w"/>
                <a:defRPr sz="28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4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altLang="it-IT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Maintenance</a:t>
              </a:r>
            </a:p>
          </p:txBody>
        </p:sp>
        <p:sp>
          <p:nvSpPr>
            <p:cNvPr id="13321" name="Line 13">
              <a:extLst>
                <a:ext uri="{FF2B5EF4-FFF2-40B4-BE49-F238E27FC236}">
                  <a16:creationId xmlns:a16="http://schemas.microsoft.com/office/drawing/2014/main" id="{687B914A-CB00-C650-531E-29B46FAB503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5" y="3018"/>
              <a:ext cx="517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IT"/>
            </a:p>
          </p:txBody>
        </p:sp>
        <p:sp>
          <p:nvSpPr>
            <p:cNvPr id="13322" name="Text Box 14">
              <a:extLst>
                <a:ext uri="{FF2B5EF4-FFF2-40B4-BE49-F238E27FC236}">
                  <a16:creationId xmlns:a16="http://schemas.microsoft.com/office/drawing/2014/main" id="{C829F090-DCCB-D746-5359-9FA330427B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21" y="3063"/>
              <a:ext cx="387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spcAft>
                  <a:spcPct val="5000"/>
                </a:spcAft>
                <a:buClr>
                  <a:srgbClr val="000000"/>
                </a:buClr>
                <a:buFont typeface="Wingdings" pitchFamily="2" charset="2"/>
                <a:buChar char="§"/>
                <a:defRPr sz="32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0000"/>
                </a:buClr>
                <a:buFont typeface="Wingdings" pitchFamily="2" charset="2"/>
                <a:buChar char="w"/>
                <a:defRPr sz="28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4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altLang="it-IT" sz="1800" dirty="0">
                  <a:latin typeface="Calibri" panose="020F0502020204030204" pitchFamily="34" charset="0"/>
                  <a:cs typeface="Calibri" panose="020F0502020204030204" pitchFamily="34" charset="0"/>
                </a:rPr>
                <a:t>time</a:t>
              </a:r>
            </a:p>
          </p:txBody>
        </p:sp>
        <p:sp>
          <p:nvSpPr>
            <p:cNvPr id="13323" name="Line 15">
              <a:extLst>
                <a:ext uri="{FF2B5EF4-FFF2-40B4-BE49-F238E27FC236}">
                  <a16:creationId xmlns:a16="http://schemas.microsoft.com/office/drawing/2014/main" id="{03D534DF-A432-D68F-60FF-CA251D16FD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19" y="1525"/>
              <a:ext cx="0" cy="16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IT"/>
            </a:p>
          </p:txBody>
        </p:sp>
        <p:grpSp>
          <p:nvGrpSpPr>
            <p:cNvPr id="13324" name="Group 16">
              <a:extLst>
                <a:ext uri="{FF2B5EF4-FFF2-40B4-BE49-F238E27FC236}">
                  <a16:creationId xmlns:a16="http://schemas.microsoft.com/office/drawing/2014/main" id="{B024897B-F699-5F97-64D2-5AB281F9AA9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55" y="1706"/>
              <a:ext cx="977" cy="318"/>
              <a:chOff x="1655" y="1706"/>
              <a:chExt cx="977" cy="318"/>
            </a:xfrm>
          </p:grpSpPr>
          <p:sp>
            <p:nvSpPr>
              <p:cNvPr id="13334" name="Text Box 17">
                <a:extLst>
                  <a:ext uri="{FF2B5EF4-FFF2-40B4-BE49-F238E27FC236}">
                    <a16:creationId xmlns:a16="http://schemas.microsoft.com/office/drawing/2014/main" id="{E8F4D266-F0FA-E0C5-CD38-3407A16FB91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82" y="1706"/>
                <a:ext cx="750" cy="21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spcAft>
                    <a:spcPct val="5000"/>
                  </a:spcAft>
                  <a:buClr>
                    <a:srgbClr val="000000"/>
                  </a:buClr>
                  <a:buFont typeface="Wingdings" pitchFamily="2" charset="2"/>
                  <a:buChar char="§"/>
                  <a:defRPr sz="32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000000"/>
                  </a:buClr>
                  <a:buFont typeface="Wingdings" pitchFamily="2" charset="2"/>
                  <a:buChar char="w"/>
                  <a:defRPr sz="28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00"/>
                  </a:buClr>
                  <a:buChar char="–"/>
                  <a:defRPr sz="24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00"/>
                  </a:buClr>
                  <a:buChar char="–"/>
                  <a:defRPr sz="20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00"/>
                  </a:buClr>
                  <a:buChar char="–"/>
                  <a:defRPr sz="20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00"/>
                  </a:buClr>
                  <a:buChar char="–"/>
                  <a:defRPr sz="20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00"/>
                  </a:buClr>
                  <a:buChar char="–"/>
                  <a:defRPr sz="20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00"/>
                  </a:buClr>
                  <a:buChar char="–"/>
                  <a:defRPr sz="20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00"/>
                  </a:buClr>
                  <a:buChar char="–"/>
                  <a:defRPr sz="20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</a:pPr>
                <a:r>
                  <a:rPr lang="en-US" altLang="it-IT" sz="16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deployment</a:t>
                </a:r>
              </a:p>
            </p:txBody>
          </p:sp>
          <p:sp>
            <p:nvSpPr>
              <p:cNvPr id="13335" name="Line 18">
                <a:extLst>
                  <a:ext uri="{FF2B5EF4-FFF2-40B4-BE49-F238E27FC236}">
                    <a16:creationId xmlns:a16="http://schemas.microsoft.com/office/drawing/2014/main" id="{64015CAD-F46C-DB4E-F8FA-D7AC51E5E0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655" y="1842"/>
                <a:ext cx="318" cy="18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IT"/>
              </a:p>
            </p:txBody>
          </p:sp>
        </p:grpSp>
        <p:grpSp>
          <p:nvGrpSpPr>
            <p:cNvPr id="13325" name="Group 19">
              <a:extLst>
                <a:ext uri="{FF2B5EF4-FFF2-40B4-BE49-F238E27FC236}">
                  <a16:creationId xmlns:a16="http://schemas.microsoft.com/office/drawing/2014/main" id="{D17AEF1F-AE56-372A-C942-FB678EC7C2F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513" y="1706"/>
              <a:ext cx="816" cy="318"/>
              <a:chOff x="4513" y="1706"/>
              <a:chExt cx="816" cy="318"/>
            </a:xfrm>
          </p:grpSpPr>
          <p:sp>
            <p:nvSpPr>
              <p:cNvPr id="13332" name="Text Box 20">
                <a:extLst>
                  <a:ext uri="{FF2B5EF4-FFF2-40B4-BE49-F238E27FC236}">
                    <a16:creationId xmlns:a16="http://schemas.microsoft.com/office/drawing/2014/main" id="{91ED34E8-8BAE-4356-194C-737A8B70B6F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513" y="1706"/>
                <a:ext cx="683" cy="21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spcAft>
                    <a:spcPct val="5000"/>
                  </a:spcAft>
                  <a:buClr>
                    <a:srgbClr val="000000"/>
                  </a:buClr>
                  <a:buFont typeface="Wingdings" pitchFamily="2" charset="2"/>
                  <a:buChar char="§"/>
                  <a:defRPr sz="32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000000"/>
                  </a:buClr>
                  <a:buFont typeface="Wingdings" pitchFamily="2" charset="2"/>
                  <a:buChar char="w"/>
                  <a:defRPr sz="28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00"/>
                  </a:buClr>
                  <a:buChar char="–"/>
                  <a:defRPr sz="24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00"/>
                  </a:buClr>
                  <a:buChar char="–"/>
                  <a:defRPr sz="20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00"/>
                  </a:buClr>
                  <a:buChar char="–"/>
                  <a:defRPr sz="20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00"/>
                  </a:buClr>
                  <a:buChar char="–"/>
                  <a:defRPr sz="20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00"/>
                  </a:buClr>
                  <a:buChar char="–"/>
                  <a:defRPr sz="20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00"/>
                  </a:buClr>
                  <a:buChar char="–"/>
                  <a:defRPr sz="20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00"/>
                  </a:buClr>
                  <a:buChar char="–"/>
                  <a:defRPr sz="20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</a:pPr>
                <a:r>
                  <a:rPr lang="en-US" altLang="it-IT" sz="16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retirement</a:t>
                </a:r>
              </a:p>
            </p:txBody>
          </p:sp>
          <p:sp>
            <p:nvSpPr>
              <p:cNvPr id="13333" name="Line 21">
                <a:extLst>
                  <a:ext uri="{FF2B5EF4-FFF2-40B4-BE49-F238E27FC236}">
                    <a16:creationId xmlns:a16="http://schemas.microsoft.com/office/drawing/2014/main" id="{438E28C6-E87F-C7BE-E388-13E264D738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48" y="1888"/>
                <a:ext cx="181" cy="13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IT"/>
              </a:p>
            </p:txBody>
          </p:sp>
        </p:grpSp>
        <p:grpSp>
          <p:nvGrpSpPr>
            <p:cNvPr id="13326" name="Group 22">
              <a:extLst>
                <a:ext uri="{FF2B5EF4-FFF2-40B4-BE49-F238E27FC236}">
                  <a16:creationId xmlns:a16="http://schemas.microsoft.com/office/drawing/2014/main" id="{BE5AE5A6-8C8F-DD86-5E7B-FE31F7BCFFB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57" y="1797"/>
              <a:ext cx="772" cy="349"/>
              <a:chOff x="657" y="1797"/>
              <a:chExt cx="772" cy="349"/>
            </a:xfrm>
          </p:grpSpPr>
          <p:sp>
            <p:nvSpPr>
              <p:cNvPr id="13330" name="Text Box 23">
                <a:extLst>
                  <a:ext uri="{FF2B5EF4-FFF2-40B4-BE49-F238E27FC236}">
                    <a16:creationId xmlns:a16="http://schemas.microsoft.com/office/drawing/2014/main" id="{70C5239B-3C87-0533-F18E-03F051B17F0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57" y="1933"/>
                <a:ext cx="495" cy="21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spcAft>
                    <a:spcPct val="5000"/>
                  </a:spcAft>
                  <a:buClr>
                    <a:srgbClr val="000000"/>
                  </a:buClr>
                  <a:buFont typeface="Wingdings" pitchFamily="2" charset="2"/>
                  <a:buChar char="§"/>
                  <a:defRPr sz="32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000000"/>
                  </a:buClr>
                  <a:buFont typeface="Wingdings" pitchFamily="2" charset="2"/>
                  <a:buChar char="w"/>
                  <a:defRPr sz="28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00"/>
                  </a:buClr>
                  <a:buChar char="–"/>
                  <a:defRPr sz="24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00"/>
                  </a:buClr>
                  <a:buChar char="–"/>
                  <a:defRPr sz="20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00"/>
                  </a:buClr>
                  <a:buChar char="–"/>
                  <a:defRPr sz="20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00"/>
                  </a:buClr>
                  <a:buChar char="–"/>
                  <a:defRPr sz="20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00"/>
                  </a:buClr>
                  <a:buChar char="–"/>
                  <a:defRPr sz="20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00"/>
                  </a:buClr>
                  <a:buChar char="–"/>
                  <a:defRPr sz="20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00"/>
                  </a:buClr>
                  <a:buChar char="–"/>
                  <a:defRPr sz="2000">
                    <a:solidFill>
                      <a:schemeClr val="tx1"/>
                    </a:solidFill>
                    <a:latin typeface="Lucida Sans Unicode" panose="020B0602030504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</a:pPr>
                <a:r>
                  <a:rPr lang="en-US" altLang="it-IT" sz="16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release</a:t>
                </a:r>
              </a:p>
            </p:txBody>
          </p:sp>
          <p:sp>
            <p:nvSpPr>
              <p:cNvPr id="13331" name="Line 24">
                <a:extLst>
                  <a:ext uri="{FF2B5EF4-FFF2-40B4-BE49-F238E27FC236}">
                    <a16:creationId xmlns:a16="http://schemas.microsoft.com/office/drawing/2014/main" id="{34AABF25-4217-19EA-1595-81D63D8AC0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2" y="1797"/>
                <a:ext cx="227" cy="18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IT"/>
              </a:p>
            </p:txBody>
          </p:sp>
        </p:grpSp>
        <p:sp>
          <p:nvSpPr>
            <p:cNvPr id="13327" name="Rectangle 25">
              <a:extLst>
                <a:ext uri="{FF2B5EF4-FFF2-40B4-BE49-F238E27FC236}">
                  <a16:creationId xmlns:a16="http://schemas.microsoft.com/office/drawing/2014/main" id="{E3E45633-E3CF-B864-80DD-1F6CDA1165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4" y="1344"/>
              <a:ext cx="727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spcAft>
                  <a:spcPct val="5000"/>
                </a:spcAft>
                <a:buClr>
                  <a:srgbClr val="000000"/>
                </a:buClr>
                <a:buFont typeface="Wingdings" pitchFamily="2" charset="2"/>
                <a:buChar char="§"/>
                <a:defRPr sz="32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0000"/>
                </a:buClr>
                <a:buFont typeface="Wingdings" pitchFamily="2" charset="2"/>
                <a:buChar char="w"/>
                <a:defRPr sz="28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4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altLang="it-IT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developers</a:t>
              </a:r>
              <a:r>
                <a:rPr lang="en-US" altLang="it-IT" sz="1800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</a:p>
          </p:txBody>
        </p:sp>
        <p:sp>
          <p:nvSpPr>
            <p:cNvPr id="13328" name="Rectangle 26">
              <a:extLst>
                <a:ext uri="{FF2B5EF4-FFF2-40B4-BE49-F238E27FC236}">
                  <a16:creationId xmlns:a16="http://schemas.microsoft.com/office/drawing/2014/main" id="{7739B352-4AEC-66E7-B5F2-359280BC30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3" y="2659"/>
              <a:ext cx="727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spcAft>
                  <a:spcPct val="5000"/>
                </a:spcAft>
                <a:buClr>
                  <a:srgbClr val="000000"/>
                </a:buClr>
                <a:buFont typeface="Wingdings" pitchFamily="2" charset="2"/>
                <a:buChar char="§"/>
                <a:defRPr sz="32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0000"/>
                </a:buClr>
                <a:buFont typeface="Wingdings" pitchFamily="2" charset="2"/>
                <a:buChar char="w"/>
                <a:defRPr sz="28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4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altLang="it-IT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developers</a:t>
              </a:r>
              <a:r>
                <a:rPr lang="en-US" altLang="it-IT" sz="1800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</a:p>
          </p:txBody>
        </p:sp>
        <p:sp>
          <p:nvSpPr>
            <p:cNvPr id="13329" name="Rectangle 27">
              <a:extLst>
                <a:ext uri="{FF2B5EF4-FFF2-40B4-BE49-F238E27FC236}">
                  <a16:creationId xmlns:a16="http://schemas.microsoft.com/office/drawing/2014/main" id="{6878D25B-D03E-7964-1278-565349F668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" y="1888"/>
              <a:ext cx="42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spcAft>
                  <a:spcPct val="5000"/>
                </a:spcAft>
                <a:buClr>
                  <a:srgbClr val="000000"/>
                </a:buClr>
                <a:buFont typeface="Wingdings" pitchFamily="2" charset="2"/>
                <a:buChar char="§"/>
                <a:defRPr sz="32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0000"/>
                </a:buClr>
                <a:buFont typeface="Wingdings" pitchFamily="2" charset="2"/>
                <a:buChar char="w"/>
                <a:defRPr sz="28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4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altLang="it-IT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users</a:t>
              </a:r>
              <a:r>
                <a:rPr lang="en-US" altLang="it-IT" sz="1800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79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79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1656</Words>
  <Application>Microsoft Office PowerPoint</Application>
  <PresentationFormat>Widescreen</PresentationFormat>
  <Paragraphs>363</Paragraphs>
  <Slides>68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3" baseType="lpstr">
      <vt:lpstr>Arial</vt:lpstr>
      <vt:lpstr>Calibri</vt:lpstr>
      <vt:lpstr>Calibri Light</vt:lpstr>
      <vt:lpstr>Times New Roman</vt:lpstr>
      <vt:lpstr>Tema di Office</vt:lpstr>
      <vt:lpstr>User Interface design</vt:lpstr>
      <vt:lpstr>Or,  Usability    (NF requirement)</vt:lpstr>
      <vt:lpstr>For more</vt:lpstr>
      <vt:lpstr>UI Design</vt:lpstr>
      <vt:lpstr>Example</vt:lpstr>
      <vt:lpstr>Key message  #1</vt:lpstr>
      <vt:lpstr>Key message #2</vt:lpstr>
      <vt:lpstr>How to</vt:lpstr>
      <vt:lpstr>The process - phases</vt:lpstr>
      <vt:lpstr>The process - development</vt:lpstr>
      <vt:lpstr>Context</vt:lpstr>
      <vt:lpstr>Context</vt:lpstr>
      <vt:lpstr>Interaction</vt:lpstr>
      <vt:lpstr>Interaction means</vt:lpstr>
      <vt:lpstr>Context </vt:lpstr>
      <vt:lpstr>Context </vt:lpstr>
      <vt:lpstr>Principles - simplicity</vt:lpstr>
      <vt:lpstr>Simplicity</vt:lpstr>
      <vt:lpstr>Ex RVC - basic</vt:lpstr>
      <vt:lpstr>Ex RVC - advanced</vt:lpstr>
      <vt:lpstr>Ex RVC</vt:lpstr>
      <vt:lpstr>Personas</vt:lpstr>
      <vt:lpstr>Personas</vt:lpstr>
      <vt:lpstr>Example</vt:lpstr>
      <vt:lpstr>Stories</vt:lpstr>
      <vt:lpstr>Stories</vt:lpstr>
      <vt:lpstr>Stories</vt:lpstr>
      <vt:lpstr>Stories</vt:lpstr>
      <vt:lpstr>Example: EZGas</vt:lpstr>
      <vt:lpstr>Example: EZGas - 2</vt:lpstr>
      <vt:lpstr>In summary</vt:lpstr>
      <vt:lpstr>Approaches</vt:lpstr>
      <vt:lpstr>Approaches</vt:lpstr>
      <vt:lpstr>Cooker</vt:lpstr>
      <vt:lpstr>Cooker  UI</vt:lpstr>
      <vt:lpstr>Cooker  UI</vt:lpstr>
      <vt:lpstr>And, for turning the TV on?</vt:lpstr>
      <vt:lpstr>PowerPoint Presentation</vt:lpstr>
      <vt:lpstr>PowerPoint Presentation</vt:lpstr>
      <vt:lpstr>And finally…</vt:lpstr>
      <vt:lpstr>PowerPoint Presentation</vt:lpstr>
      <vt:lpstr>PowerPoint Presentation</vt:lpstr>
      <vt:lpstr>User centered design</vt:lpstr>
      <vt:lpstr>UCD process  - techniques</vt:lpstr>
      <vt:lpstr>Prototypes</vt:lpstr>
      <vt:lpstr>Sketch</vt:lpstr>
      <vt:lpstr>Sketch / storyboard</vt:lpstr>
      <vt:lpstr>Sketch</vt:lpstr>
      <vt:lpstr>Feedback – low fi prototype </vt:lpstr>
      <vt:lpstr>Feed back – hi fi prototype</vt:lpstr>
      <vt:lpstr>Ethnographics</vt:lpstr>
      <vt:lpstr>Interviews</vt:lpstr>
      <vt:lpstr>Focus group</vt:lpstr>
      <vt:lpstr>Feedback, final system</vt:lpstr>
      <vt:lpstr>Marketing funnel</vt:lpstr>
      <vt:lpstr>Conversion rate</vt:lpstr>
      <vt:lpstr>Feedback </vt:lpstr>
      <vt:lpstr>Designing the GUI</vt:lpstr>
      <vt:lpstr>Technical elements</vt:lpstr>
      <vt:lpstr>Java</vt:lpstr>
      <vt:lpstr>Android</vt:lpstr>
      <vt:lpstr>iOS</vt:lpstr>
      <vt:lpstr>Windows</vt:lpstr>
      <vt:lpstr>Issue</vt:lpstr>
      <vt:lpstr>Usability guidelines</vt:lpstr>
      <vt:lpstr>Usability guidelines</vt:lpstr>
      <vt:lpstr>Usability guidelines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Empirical Research Methods</dc:title>
  <dc:creator>Ardito  Luca</dc:creator>
  <cp:lastModifiedBy>Maurizio  Morisio</cp:lastModifiedBy>
  <cp:revision>70</cp:revision>
  <cp:lastPrinted>2022-02-28T08:59:20Z</cp:lastPrinted>
  <dcterms:created xsi:type="dcterms:W3CDTF">2022-02-13T15:20:13Z</dcterms:created>
  <dcterms:modified xsi:type="dcterms:W3CDTF">2024-04-16T09:52:05Z</dcterms:modified>
</cp:coreProperties>
</file>

<file path=docProps/thumbnail.jpeg>
</file>